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58" r:id="rId3"/>
    <p:sldId id="259" r:id="rId4"/>
    <p:sldId id="260" r:id="rId5"/>
    <p:sldId id="261" r:id="rId6"/>
    <p:sldId id="262" r:id="rId7"/>
    <p:sldId id="270" r:id="rId8"/>
    <p:sldId id="263" r:id="rId9"/>
    <p:sldId id="264" r:id="rId10"/>
    <p:sldId id="267" r:id="rId11"/>
    <p:sldId id="265" r:id="rId12"/>
    <p:sldId id="266" r:id="rId13"/>
    <p:sldId id="269" r:id="rId14"/>
    <p:sldId id="268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B4D064-E64E-4E02-9D0F-F013674C278A}" type="datetimeFigureOut">
              <a:rPr lang="zh-CN" altLang="en-US" smtClean="0"/>
              <a:t>2017/9/9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6BF97-C638-4E2E-AF8E-D2E1E67F8A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3310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6BF97-C638-4E2E-AF8E-D2E1E67F8A5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94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6BF97-C638-4E2E-AF8E-D2E1E67F8A5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137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4A14B-9E98-4D33-84A7-528A4EACA1A9}" type="datetimeFigureOut">
              <a:rPr lang="zh-CN" altLang="en-US" smtClean="0"/>
              <a:t>2017/9/9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F155-9F88-4E80-8D23-A78277E44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526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4A14B-9E98-4D33-84A7-528A4EACA1A9}" type="datetimeFigureOut">
              <a:rPr lang="zh-CN" altLang="en-US" smtClean="0"/>
              <a:t>2017/9/9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F155-9F88-4E80-8D23-A78277E44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50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4A14B-9E98-4D33-84A7-528A4EACA1A9}" type="datetimeFigureOut">
              <a:rPr lang="zh-CN" altLang="en-US" smtClean="0"/>
              <a:t>2017/9/9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F155-9F88-4E80-8D23-A78277E44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369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4A14B-9E98-4D33-84A7-528A4EACA1A9}" type="datetimeFigureOut">
              <a:rPr lang="zh-CN" altLang="en-US" smtClean="0"/>
              <a:t>2017/9/9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F155-9F88-4E80-8D23-A78277E44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766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4A14B-9E98-4D33-84A7-528A4EACA1A9}" type="datetimeFigureOut">
              <a:rPr lang="zh-CN" altLang="en-US" smtClean="0"/>
              <a:t>2017/9/9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F155-9F88-4E80-8D23-A78277E44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065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4A14B-9E98-4D33-84A7-528A4EACA1A9}" type="datetimeFigureOut">
              <a:rPr lang="zh-CN" altLang="en-US" smtClean="0"/>
              <a:t>2017/9/9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F155-9F88-4E80-8D23-A78277E44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2368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4A14B-9E98-4D33-84A7-528A4EACA1A9}" type="datetimeFigureOut">
              <a:rPr lang="zh-CN" altLang="en-US" smtClean="0"/>
              <a:t>2017/9/9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F155-9F88-4E80-8D23-A78277E44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414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4A14B-9E98-4D33-84A7-528A4EACA1A9}" type="datetimeFigureOut">
              <a:rPr lang="zh-CN" altLang="en-US" smtClean="0"/>
              <a:t>2017/9/9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F155-9F88-4E80-8D23-A78277E44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328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4A14B-9E98-4D33-84A7-528A4EACA1A9}" type="datetimeFigureOut">
              <a:rPr lang="zh-CN" altLang="en-US" smtClean="0"/>
              <a:t>2017/9/9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F155-9F88-4E80-8D23-A78277E44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790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4A14B-9E98-4D33-84A7-528A4EACA1A9}" type="datetimeFigureOut">
              <a:rPr lang="zh-CN" altLang="en-US" smtClean="0"/>
              <a:t>2017/9/9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F155-9F88-4E80-8D23-A78277E44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476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4A14B-9E98-4D33-84A7-528A4EACA1A9}" type="datetimeFigureOut">
              <a:rPr lang="zh-CN" altLang="en-US" smtClean="0"/>
              <a:t>2017/9/9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F155-9F88-4E80-8D23-A78277E44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5856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A4A14B-9E98-4D33-84A7-528A4EACA1A9}" type="datetimeFigureOut">
              <a:rPr lang="zh-CN" altLang="en-US" smtClean="0"/>
              <a:t>2017/9/9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C9F155-9F88-4E80-8D23-A78277E44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912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or.adobe.com/zh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01334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96939" y="5357524"/>
            <a:ext cx="99981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Power BI</a:t>
            </a:r>
            <a:r>
              <a:rPr lang="zh-CN" altLang="en-US" sz="3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在搜索引擎营销（</a:t>
            </a:r>
            <a:r>
              <a:rPr lang="en-US" altLang="zh-CN" sz="3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SEM</a:t>
            </a:r>
            <a:r>
              <a:rPr lang="zh-CN" altLang="en-US" sz="3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）行业中的应用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072" y="5943599"/>
            <a:ext cx="2133856" cy="96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922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标题 1"/>
          <p:cNvSpPr txBox="1">
            <a:spLocks/>
          </p:cNvSpPr>
          <p:nvPr/>
        </p:nvSpPr>
        <p:spPr>
          <a:xfrm>
            <a:off x="191088" y="97079"/>
            <a:ext cx="10714206" cy="1123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1.4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提升报表颜值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仪表盘、报表设计、配色通用原则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288437" y="1086016"/>
            <a:ext cx="3565546" cy="0"/>
          </a:xfrm>
          <a:prstGeom prst="line">
            <a:avLst/>
          </a:prstGeom>
          <a:ln w="25400">
            <a:solidFill>
              <a:srgbClr val="F2C8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1541816" y="2477554"/>
            <a:ext cx="828643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每个报表都需要向读者传达信息。 确保报表传达的信息能够满足读者作出结论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522946" y="3304857"/>
            <a:ext cx="595547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选择合适的图表，只要能充分表达信息，图表越简单越好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006206" y="4851742"/>
            <a:ext cx="180049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尽量避免滚动条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93224" y="144252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原则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522946" y="4026782"/>
            <a:ext cx="327083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最重要的信息在最显著的位置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539258" y="4764889"/>
            <a:ext cx="184858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适当的报表说明</a:t>
            </a:r>
          </a:p>
        </p:txBody>
      </p:sp>
      <p:sp>
        <p:nvSpPr>
          <p:cNvPr id="10" name="矩形 9"/>
          <p:cNvSpPr/>
          <p:nvPr/>
        </p:nvSpPr>
        <p:spPr>
          <a:xfrm>
            <a:off x="679566" y="2369832"/>
            <a:ext cx="100800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zh-CN" altLang="en-US" sz="3200" b="1" dirty="0">
              <a:ln w="9525">
                <a:solidFill>
                  <a:schemeClr val="bg1"/>
                </a:solidFill>
                <a:prstDash val="solid"/>
              </a:ln>
              <a:solidFill>
                <a:srgbClr val="FFC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60696" y="3192905"/>
            <a:ext cx="100800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zh-CN" altLang="en-US" sz="3200" b="1" dirty="0">
              <a:ln w="9525">
                <a:solidFill>
                  <a:schemeClr val="bg1"/>
                </a:solidFill>
                <a:prstDash val="solid"/>
              </a:ln>
              <a:solidFill>
                <a:srgbClr val="FFC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60696" y="3910600"/>
            <a:ext cx="100800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zh-CN" altLang="en-US" sz="3200" b="1" dirty="0">
              <a:ln w="9525">
                <a:solidFill>
                  <a:schemeClr val="bg1"/>
                </a:solidFill>
                <a:prstDash val="solid"/>
              </a:ln>
              <a:solidFill>
                <a:srgbClr val="FFC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77008" y="4644478"/>
            <a:ext cx="100800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  <a:endParaRPr lang="zh-CN" altLang="en-US" sz="3200" b="1" dirty="0">
              <a:ln w="9525">
                <a:solidFill>
                  <a:schemeClr val="bg1"/>
                </a:solidFill>
                <a:prstDash val="solid"/>
              </a:ln>
              <a:solidFill>
                <a:srgbClr val="FFC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199313" y="4744020"/>
            <a:ext cx="100800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  <a:endParaRPr lang="zh-CN" altLang="en-US" sz="3200" b="1" dirty="0">
              <a:ln w="9525">
                <a:solidFill>
                  <a:schemeClr val="bg1"/>
                </a:solidFill>
                <a:prstDash val="solid"/>
              </a:ln>
              <a:solidFill>
                <a:srgbClr val="FFC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006206" y="4024439"/>
            <a:ext cx="180049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报表按主题分类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152028" y="3919060"/>
            <a:ext cx="100800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zh-CN" altLang="en-US" sz="3200" b="1" dirty="0">
              <a:ln w="9525">
                <a:solidFill>
                  <a:schemeClr val="bg1"/>
                </a:solidFill>
                <a:prstDash val="solid"/>
              </a:ln>
              <a:solidFill>
                <a:srgbClr val="FFC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42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标题 1"/>
          <p:cNvSpPr txBox="1">
            <a:spLocks/>
          </p:cNvSpPr>
          <p:nvPr/>
        </p:nvSpPr>
        <p:spPr>
          <a:xfrm>
            <a:off x="191088" y="97079"/>
            <a:ext cx="10714206" cy="1123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1.4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提升报表颜值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仪表盘、报表设计、配色通用原则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288437" y="1086016"/>
            <a:ext cx="3565546" cy="0"/>
          </a:xfrm>
          <a:prstGeom prst="line">
            <a:avLst/>
          </a:prstGeom>
          <a:ln w="25400">
            <a:solidFill>
              <a:srgbClr val="F2C8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706275" y="2843113"/>
            <a:ext cx="17797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对齐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575" y="2509636"/>
            <a:ext cx="1456770" cy="14567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805" y="2466636"/>
            <a:ext cx="1460841" cy="146084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933907" y="2843113"/>
            <a:ext cx="17797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对比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761506" y="5165224"/>
            <a:ext cx="17797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重复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575" y="4907692"/>
            <a:ext cx="1398407" cy="122295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933907" y="4928400"/>
            <a:ext cx="17797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亲密性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270" y="4741308"/>
            <a:ext cx="1501724" cy="141004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093224" y="144252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排版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634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标题 1"/>
          <p:cNvSpPr txBox="1">
            <a:spLocks/>
          </p:cNvSpPr>
          <p:nvPr/>
        </p:nvSpPr>
        <p:spPr>
          <a:xfrm>
            <a:off x="191088" y="97079"/>
            <a:ext cx="10714206" cy="1123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1.4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提升报表颜值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仪表盘、报表设计、配色通用原则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288437" y="1086016"/>
            <a:ext cx="3565546" cy="0"/>
          </a:xfrm>
          <a:prstGeom prst="line">
            <a:avLst/>
          </a:prstGeom>
          <a:ln w="25400">
            <a:solidFill>
              <a:srgbClr val="F2C8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912833" y="153634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配色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12834" y="4643551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主题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169" y="4686186"/>
            <a:ext cx="8413650" cy="134603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362228" y="1597900"/>
            <a:ext cx="68048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https://color.adobe.com/zh/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等配色网站</a:t>
            </a:r>
          </a:p>
        </p:txBody>
      </p:sp>
      <p:sp>
        <p:nvSpPr>
          <p:cNvPr id="9" name="矩形 8"/>
          <p:cNvSpPr/>
          <p:nvPr/>
        </p:nvSpPr>
        <p:spPr>
          <a:xfrm>
            <a:off x="2362228" y="3318036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阅读商业报告，专业杂志等</a:t>
            </a:r>
          </a:p>
        </p:txBody>
      </p:sp>
      <p:sp>
        <p:nvSpPr>
          <p:cNvPr id="10" name="矩形 9"/>
          <p:cNvSpPr/>
          <p:nvPr/>
        </p:nvSpPr>
        <p:spPr>
          <a:xfrm>
            <a:off x="2362228" y="245796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借鉴优秀作品</a:t>
            </a:r>
          </a:p>
        </p:txBody>
      </p:sp>
    </p:spTree>
    <p:extLst>
      <p:ext uri="{BB962C8B-B14F-4D97-AF65-F5344CB8AC3E}">
        <p14:creationId xmlns:p14="http://schemas.microsoft.com/office/powerpoint/2010/main" val="318330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" r="57429" b="5944"/>
          <a:stretch/>
        </p:blipFill>
        <p:spPr>
          <a:xfrm>
            <a:off x="5514962" y="11"/>
            <a:ext cx="6677038" cy="6210546"/>
          </a:xfrm>
          <a:prstGeom prst="rect">
            <a:avLst/>
          </a:prstGeom>
        </p:spPr>
      </p:pic>
      <p:sp>
        <p:nvSpPr>
          <p:cNvPr id="61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标题 1"/>
          <p:cNvSpPr txBox="1">
            <a:spLocks/>
          </p:cNvSpPr>
          <p:nvPr/>
        </p:nvSpPr>
        <p:spPr>
          <a:xfrm>
            <a:off x="553058" y="2667831"/>
            <a:ext cx="5412022" cy="2112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CN" sz="5400" dirty="0"/>
              <a:t>1.4</a:t>
            </a:r>
            <a:r>
              <a:rPr lang="zh-CN" altLang="en-US" sz="5400" dirty="0"/>
              <a:t>：报表可视化设计案例实践</a:t>
            </a:r>
          </a:p>
        </p:txBody>
      </p:sp>
    </p:spTree>
    <p:extLst>
      <p:ext uri="{BB962C8B-B14F-4D97-AF65-F5344CB8AC3E}">
        <p14:creationId xmlns:p14="http://schemas.microsoft.com/office/powerpoint/2010/main" val="3385817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440" y="2101881"/>
            <a:ext cx="3944456" cy="361575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903" y="2623223"/>
            <a:ext cx="2657475" cy="2657475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5279440" y="2806457"/>
            <a:ext cx="0" cy="225083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0" y="1207674"/>
            <a:ext cx="12192000" cy="830997"/>
          </a:xfrm>
          <a:prstGeom prst="rect">
            <a:avLst/>
          </a:prstGeom>
          <a:solidFill>
            <a:srgbClr val="F2C81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</a:rPr>
              <a:t>扫码关注“</a:t>
            </a:r>
            <a:r>
              <a:rPr lang="en-US" altLang="zh-CN" sz="4800" b="1" dirty="0">
                <a:solidFill>
                  <a:schemeClr val="bg1"/>
                </a:solidFill>
              </a:rPr>
              <a:t>Power Pivot</a:t>
            </a:r>
            <a:r>
              <a:rPr lang="zh-CN" altLang="en-US" sz="4800" b="1" dirty="0">
                <a:solidFill>
                  <a:schemeClr val="bg1"/>
                </a:solidFill>
              </a:rPr>
              <a:t>工坊“</a:t>
            </a:r>
            <a:endParaRPr 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29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964933" y="2880372"/>
            <a:ext cx="9781735" cy="1918694"/>
          </a:xfrm>
        </p:spPr>
        <p:txBody>
          <a:bodyPr>
            <a:noAutofit/>
          </a:bodyPr>
          <a:lstStyle/>
          <a:p>
            <a:pPr algn="ctr"/>
            <a:r>
              <a:rPr lang="zh-CN" altLang="zh-CN" b="1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第一章：</a:t>
            </a:r>
            <a:r>
              <a:rPr lang="en-US" altLang="zh-CN" b="1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Power BI + SEM  </a:t>
            </a:r>
            <a:r>
              <a:rPr lang="zh-CN" altLang="zh-CN" b="1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颠覆你的</a:t>
            </a:r>
            <a:br>
              <a:rPr lang="en-US" altLang="zh-CN" b="1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</a:br>
            <a:r>
              <a:rPr lang="zh-CN" altLang="zh-CN" b="1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数据分析方法</a:t>
            </a:r>
            <a:r>
              <a:rPr lang="zh-CN" altLang="en-US" b="1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观</a:t>
            </a:r>
            <a:endParaRPr lang="zh-CN" altLang="zh-CN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661" y="350175"/>
            <a:ext cx="3406095" cy="143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5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91088" y="97079"/>
            <a:ext cx="10714206" cy="1123950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Power BI SEM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案例展示及课程案例背景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288437" y="1086016"/>
            <a:ext cx="3565546" cy="0"/>
          </a:xfrm>
          <a:prstGeom prst="line">
            <a:avLst/>
          </a:prstGeom>
          <a:ln w="25400">
            <a:solidFill>
              <a:srgbClr val="EDBD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448" y="350176"/>
            <a:ext cx="2254888" cy="950434"/>
          </a:xfrm>
          <a:prstGeom prst="rect">
            <a:avLst/>
          </a:prstGeom>
        </p:spPr>
      </p:pic>
      <p:pic>
        <p:nvPicPr>
          <p:cNvPr id="3" name="图片 2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96591" y="1686884"/>
            <a:ext cx="4251600" cy="216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图片 5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976684" y="1686884"/>
            <a:ext cx="4249666" cy="216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296591" y="4197247"/>
            <a:ext cx="4251600" cy="216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图片 7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974750" y="4153413"/>
            <a:ext cx="4251600" cy="216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4538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42653" y="139769"/>
            <a:ext cx="10714206" cy="1123950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1.2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Power BI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系列产品相关介绍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231956" y="1012373"/>
            <a:ext cx="3565546" cy="0"/>
          </a:xfrm>
          <a:prstGeom prst="line">
            <a:avLst/>
          </a:prstGeom>
          <a:ln w="25400">
            <a:solidFill>
              <a:srgbClr val="F2C8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306" y="115607"/>
            <a:ext cx="2605309" cy="1098136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705739" y="2054365"/>
            <a:ext cx="1872076" cy="1147889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120039" y="2024147"/>
            <a:ext cx="1872076" cy="1147889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89916" y="3017339"/>
            <a:ext cx="1571575" cy="50938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Power Query</a:t>
            </a:r>
          </a:p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获取和整理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276144" y="2024148"/>
            <a:ext cx="1872076" cy="1147889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255002" y="3855924"/>
            <a:ext cx="1872076" cy="1147889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0615613" y="2024147"/>
            <a:ext cx="1407854" cy="1147889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5646399" y="2954608"/>
            <a:ext cx="1571575" cy="50938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Power View</a:t>
            </a:r>
          </a:p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交互式报表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8409283" y="2917346"/>
            <a:ext cx="1894581" cy="75569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Power BI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在线版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可视化仪表板发布和分享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1070138" y="3050252"/>
            <a:ext cx="953329" cy="48988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移动版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5655619" y="4650782"/>
            <a:ext cx="1571575" cy="50938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Power Map</a:t>
            </a:r>
          </a:p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地图可视化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Isosceles Triangle 48"/>
          <p:cNvSpPr/>
          <p:nvPr/>
        </p:nvSpPr>
        <p:spPr bwMode="auto">
          <a:xfrm rot="16200000" flipV="1">
            <a:off x="4868290" y="4375151"/>
            <a:ext cx="218865" cy="109433"/>
          </a:xfrm>
          <a:prstGeom prst="triangle">
            <a:avLst/>
          </a:prstGeom>
          <a:solidFill>
            <a:srgbClr val="00B050"/>
          </a:solidFill>
          <a:ln w="3175" cap="flat" cmpd="sng" algn="ctr">
            <a:solidFill>
              <a:srgbClr val="217346"/>
            </a:solidFill>
            <a:prstDash val="solid"/>
          </a:ln>
          <a:effectLst/>
        </p:spPr>
        <p:txBody>
          <a:bodyPr vert="vert" wrap="none" lIns="0" tIns="45720" rIns="0" bIns="0" rtlCol="0" anchor="t"/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IN" sz="1400" dirty="0">
              <a:solidFill>
                <a:srgbClr val="31B4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22" name="Isosceles Triangle 48"/>
          <p:cNvSpPr/>
          <p:nvPr/>
        </p:nvSpPr>
        <p:spPr bwMode="auto">
          <a:xfrm rot="16200000" flipV="1">
            <a:off x="4923987" y="2733009"/>
            <a:ext cx="218865" cy="109433"/>
          </a:xfrm>
          <a:prstGeom prst="triangle">
            <a:avLst/>
          </a:prstGeom>
          <a:solidFill>
            <a:srgbClr val="00B050"/>
          </a:solidFill>
          <a:ln w="3175" cap="flat" cmpd="sng" algn="ctr">
            <a:solidFill>
              <a:srgbClr val="217346"/>
            </a:solidFill>
            <a:prstDash val="solid"/>
          </a:ln>
          <a:effectLst/>
        </p:spPr>
        <p:txBody>
          <a:bodyPr vert="vert" wrap="none" lIns="0" tIns="45720" rIns="0" bIns="0" rtlCol="0" anchor="t"/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IN" sz="1400" dirty="0">
              <a:solidFill>
                <a:srgbClr val="31B4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23" name="Isosceles Triangle 48"/>
          <p:cNvSpPr/>
          <p:nvPr/>
        </p:nvSpPr>
        <p:spPr bwMode="auto">
          <a:xfrm rot="16200000" flipV="1">
            <a:off x="7553585" y="2543373"/>
            <a:ext cx="218865" cy="109433"/>
          </a:xfrm>
          <a:prstGeom prst="triangle">
            <a:avLst/>
          </a:prstGeom>
          <a:solidFill>
            <a:srgbClr val="FFC000"/>
          </a:solidFill>
          <a:ln w="3175" cap="flat" cmpd="sng" algn="ctr">
            <a:solidFill>
              <a:srgbClr val="FFC000"/>
            </a:solidFill>
            <a:prstDash val="solid"/>
          </a:ln>
          <a:effectLst/>
        </p:spPr>
        <p:txBody>
          <a:bodyPr vert="vert" wrap="none" lIns="0" tIns="45720" rIns="0" bIns="0" rtlCol="0" anchor="t"/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IN" sz="1400" dirty="0">
              <a:solidFill>
                <a:srgbClr val="31B4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25" name="Isosceles Triangle 48"/>
          <p:cNvSpPr/>
          <p:nvPr/>
        </p:nvSpPr>
        <p:spPr bwMode="auto">
          <a:xfrm rot="16200000" flipV="1">
            <a:off x="10273035" y="2738363"/>
            <a:ext cx="218865" cy="109433"/>
          </a:xfrm>
          <a:prstGeom prst="triangle">
            <a:avLst/>
          </a:prstGeom>
          <a:solidFill>
            <a:srgbClr val="FFC000"/>
          </a:solidFill>
          <a:ln w="3175" cap="flat" cmpd="sng" algn="ctr">
            <a:solidFill>
              <a:srgbClr val="FFC000"/>
            </a:solidFill>
            <a:prstDash val="solid"/>
          </a:ln>
          <a:effectLst/>
        </p:spPr>
        <p:txBody>
          <a:bodyPr vert="vert" wrap="none" lIns="0" tIns="45720" rIns="0" bIns="0" rtlCol="0" anchor="t"/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IN" sz="1400" dirty="0">
              <a:solidFill>
                <a:srgbClr val="31B4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26" name="五边形 25"/>
          <p:cNvSpPr/>
          <p:nvPr/>
        </p:nvSpPr>
        <p:spPr>
          <a:xfrm>
            <a:off x="440097" y="1371399"/>
            <a:ext cx="1872076" cy="331304"/>
          </a:xfrm>
          <a:prstGeom prst="homePlat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获取数据</a:t>
            </a:r>
          </a:p>
        </p:txBody>
      </p:sp>
      <p:sp>
        <p:nvSpPr>
          <p:cNvPr id="27" name="五边形 26"/>
          <p:cNvSpPr/>
          <p:nvPr/>
        </p:nvSpPr>
        <p:spPr>
          <a:xfrm>
            <a:off x="2817532" y="1391862"/>
            <a:ext cx="1872076" cy="331304"/>
          </a:xfrm>
          <a:prstGeom prst="homePlat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分析数据</a:t>
            </a:r>
          </a:p>
        </p:txBody>
      </p:sp>
      <p:sp>
        <p:nvSpPr>
          <p:cNvPr id="28" name="五边形 27"/>
          <p:cNvSpPr/>
          <p:nvPr/>
        </p:nvSpPr>
        <p:spPr>
          <a:xfrm>
            <a:off x="5107717" y="1406902"/>
            <a:ext cx="6593306" cy="331304"/>
          </a:xfrm>
          <a:prstGeom prst="homePlat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呈现数据</a:t>
            </a:r>
          </a:p>
        </p:txBody>
      </p:sp>
      <p:sp>
        <p:nvSpPr>
          <p:cNvPr id="29" name="矩形 28"/>
          <p:cNvSpPr/>
          <p:nvPr/>
        </p:nvSpPr>
        <p:spPr>
          <a:xfrm>
            <a:off x="416210" y="1820223"/>
            <a:ext cx="7007899" cy="3442955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177869" y="4370432"/>
            <a:ext cx="969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Excel</a:t>
            </a:r>
            <a:endParaRPr lang="zh-CN" altLang="en-US" sz="24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111" y="3765767"/>
            <a:ext cx="1445175" cy="1375528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5499756" y="5525461"/>
            <a:ext cx="4729209" cy="1234519"/>
            <a:chOff x="5194852" y="5493145"/>
            <a:chExt cx="5009322" cy="1311847"/>
          </a:xfrm>
        </p:grpSpPr>
        <p:sp>
          <p:nvSpPr>
            <p:cNvPr id="33" name="Oval 950"/>
            <p:cNvSpPr>
              <a:spLocks noChangeAspect="1"/>
            </p:cNvSpPr>
            <p:nvPr/>
          </p:nvSpPr>
          <p:spPr>
            <a:xfrm>
              <a:off x="5476037" y="5933716"/>
              <a:ext cx="822960" cy="822954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vert="horz" wrap="none" lIns="0" tIns="45720" rIns="0" bIns="0" rtlCol="0" anchor="t"/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itchFamily="34" charset="0"/>
                </a:rPr>
                <a:t>获取</a:t>
              </a:r>
              <a:endParaRPr lang="en-US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endParaRPr>
            </a:p>
          </p:txBody>
        </p:sp>
        <p:sp>
          <p:nvSpPr>
            <p:cNvPr id="34" name="Oval 957"/>
            <p:cNvSpPr>
              <a:spLocks noChangeAspect="1"/>
            </p:cNvSpPr>
            <p:nvPr/>
          </p:nvSpPr>
          <p:spPr>
            <a:xfrm>
              <a:off x="6731909" y="5924124"/>
              <a:ext cx="822960" cy="822958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vert="horz" wrap="none" lIns="0" tIns="45720" rIns="0" bIns="0" rtlCol="0" anchor="t"/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itchFamily="34" charset="0"/>
                </a:rPr>
                <a:t>分析</a:t>
              </a:r>
              <a:endParaRPr lang="en-US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endParaRPr>
            </a:p>
          </p:txBody>
        </p:sp>
        <p:sp>
          <p:nvSpPr>
            <p:cNvPr id="35" name="Oval 70"/>
            <p:cNvSpPr>
              <a:spLocks noChangeAspect="1"/>
            </p:cNvSpPr>
            <p:nvPr/>
          </p:nvSpPr>
          <p:spPr>
            <a:xfrm>
              <a:off x="9087446" y="5924124"/>
              <a:ext cx="822960" cy="822958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vert="horz" wrap="none" lIns="0" tIns="45720" rIns="0" bIns="0" rtlCol="0" anchor="t"/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itchFamily="34" charset="0"/>
                </a:rPr>
                <a:t>发布</a:t>
              </a:r>
              <a:endParaRPr lang="en-US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endParaRPr>
            </a:p>
          </p:txBody>
        </p:sp>
        <p:sp>
          <p:nvSpPr>
            <p:cNvPr id="36" name="Oval 47"/>
            <p:cNvSpPr>
              <a:spLocks noChangeAspect="1"/>
            </p:cNvSpPr>
            <p:nvPr/>
          </p:nvSpPr>
          <p:spPr>
            <a:xfrm>
              <a:off x="7909678" y="5924124"/>
              <a:ext cx="822960" cy="822958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vert="horz" wrap="none" lIns="0" tIns="45720" rIns="0" bIns="0" rtlCol="0" anchor="t"/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itchFamily="34" charset="0"/>
                </a:rPr>
                <a:t>呈现</a:t>
              </a:r>
              <a:endParaRPr lang="en-US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5194852" y="5493145"/>
              <a:ext cx="5009322" cy="1311847"/>
              <a:chOff x="5194852" y="5493145"/>
              <a:chExt cx="5009322" cy="1311847"/>
            </a:xfrm>
          </p:grpSpPr>
          <p:sp>
            <p:nvSpPr>
              <p:cNvPr id="38" name="Isosceles Triangle 48"/>
              <p:cNvSpPr/>
              <p:nvPr/>
            </p:nvSpPr>
            <p:spPr bwMode="auto">
              <a:xfrm rot="16200000" flipV="1">
                <a:off x="8801522" y="6256175"/>
                <a:ext cx="218865" cy="109433"/>
              </a:xfrm>
              <a:prstGeom prst="triangle">
                <a:avLst/>
              </a:prstGeom>
              <a:solidFill>
                <a:schemeClr val="tx1"/>
              </a:solidFill>
              <a:ln w="3175" cap="flat" cmpd="sng" algn="ctr">
                <a:solidFill>
                  <a:srgbClr val="217346"/>
                </a:solidFill>
                <a:prstDash val="solid"/>
              </a:ln>
              <a:effectLst/>
            </p:spPr>
            <p:txBody>
              <a:bodyPr vert="vert" wrap="none" lIns="0" tIns="45720" rIns="0" bIns="0" rtlCol="0" anchor="t"/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1600" b="1" dirty="0">
                  <a:solidFill>
                    <a:srgbClr val="31B4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itchFamily="34" charset="0"/>
                </a:endParaRPr>
              </a:p>
            </p:txBody>
          </p:sp>
          <p:sp>
            <p:nvSpPr>
              <p:cNvPr id="39" name="Isosceles Triangle 48"/>
              <p:cNvSpPr/>
              <p:nvPr/>
            </p:nvSpPr>
            <p:spPr bwMode="auto">
              <a:xfrm rot="16200000" flipV="1">
                <a:off x="7613765" y="6256166"/>
                <a:ext cx="218865" cy="109433"/>
              </a:xfrm>
              <a:prstGeom prst="triangle">
                <a:avLst/>
              </a:prstGeom>
              <a:solidFill>
                <a:schemeClr val="tx1"/>
              </a:solidFill>
              <a:ln w="3175" cap="flat" cmpd="sng" algn="ctr">
                <a:solidFill>
                  <a:srgbClr val="217346"/>
                </a:solidFill>
                <a:prstDash val="solid"/>
              </a:ln>
              <a:effectLst/>
            </p:spPr>
            <p:txBody>
              <a:bodyPr vert="vert" wrap="none" lIns="0" tIns="45720" rIns="0" bIns="0" rtlCol="0" anchor="t"/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1600" b="1" dirty="0">
                  <a:solidFill>
                    <a:srgbClr val="31B4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itchFamily="34" charset="0"/>
                </a:endParaRPr>
              </a:p>
            </p:txBody>
          </p:sp>
          <p:sp>
            <p:nvSpPr>
              <p:cNvPr id="40" name="Isosceles Triangle 48"/>
              <p:cNvSpPr/>
              <p:nvPr/>
            </p:nvSpPr>
            <p:spPr bwMode="auto">
              <a:xfrm rot="16200000" flipV="1">
                <a:off x="6429585" y="6256174"/>
                <a:ext cx="218865" cy="109433"/>
              </a:xfrm>
              <a:prstGeom prst="triangle">
                <a:avLst/>
              </a:prstGeom>
              <a:solidFill>
                <a:schemeClr val="tx1"/>
              </a:solidFill>
              <a:ln w="3175" cap="flat" cmpd="sng" algn="ctr">
                <a:solidFill>
                  <a:srgbClr val="217346"/>
                </a:solidFill>
                <a:prstDash val="solid"/>
              </a:ln>
              <a:effectLst/>
            </p:spPr>
            <p:txBody>
              <a:bodyPr vert="vert" wrap="none" lIns="0" tIns="45720" rIns="0" bIns="0" rtlCol="0" anchor="t"/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1600" b="1" dirty="0">
                  <a:solidFill>
                    <a:srgbClr val="31B4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itchFamily="34" charset="0"/>
                </a:endParaRPr>
              </a:p>
            </p:txBody>
          </p:sp>
          <p:sp>
            <p:nvSpPr>
              <p:cNvPr id="41" name="Freeform 19"/>
              <p:cNvSpPr>
                <a:spLocks noChangeAspect="1" noEditPoints="1"/>
              </p:cNvSpPr>
              <p:nvPr/>
            </p:nvSpPr>
            <p:spPr bwMode="black">
              <a:xfrm>
                <a:off x="5762155" y="6309055"/>
                <a:ext cx="365760" cy="296570"/>
              </a:xfrm>
              <a:custGeom>
                <a:avLst/>
                <a:gdLst>
                  <a:gd name="T0" fmla="*/ 600 w 1107"/>
                  <a:gd name="T1" fmla="*/ 625 h 897"/>
                  <a:gd name="T2" fmla="*/ 649 w 1107"/>
                  <a:gd name="T3" fmla="*/ 567 h 897"/>
                  <a:gd name="T4" fmla="*/ 727 w 1107"/>
                  <a:gd name="T5" fmla="*/ 482 h 897"/>
                  <a:gd name="T6" fmla="*/ 601 w 1107"/>
                  <a:gd name="T7" fmla="*/ 434 h 897"/>
                  <a:gd name="T8" fmla="*/ 628 w 1107"/>
                  <a:gd name="T9" fmla="*/ 305 h 897"/>
                  <a:gd name="T10" fmla="*/ 547 w 1107"/>
                  <a:gd name="T11" fmla="*/ 240 h 897"/>
                  <a:gd name="T12" fmla="*/ 427 w 1107"/>
                  <a:gd name="T13" fmla="*/ 287 h 897"/>
                  <a:gd name="T14" fmla="*/ 368 w 1107"/>
                  <a:gd name="T15" fmla="*/ 170 h 897"/>
                  <a:gd name="T16" fmla="*/ 285 w 1107"/>
                  <a:gd name="T17" fmla="*/ 263 h 897"/>
                  <a:gd name="T18" fmla="*/ 241 w 1107"/>
                  <a:gd name="T19" fmla="*/ 313 h 897"/>
                  <a:gd name="T20" fmla="*/ 139 w 1107"/>
                  <a:gd name="T21" fmla="*/ 281 h 897"/>
                  <a:gd name="T22" fmla="*/ 79 w 1107"/>
                  <a:gd name="T23" fmla="*/ 355 h 897"/>
                  <a:gd name="T24" fmla="*/ 132 w 1107"/>
                  <a:gd name="T25" fmla="*/ 446 h 897"/>
                  <a:gd name="T26" fmla="*/ 83 w 1107"/>
                  <a:gd name="T27" fmla="*/ 505 h 897"/>
                  <a:gd name="T28" fmla="*/ 5 w 1107"/>
                  <a:gd name="T29" fmla="*/ 590 h 897"/>
                  <a:gd name="T30" fmla="*/ 132 w 1107"/>
                  <a:gd name="T31" fmla="*/ 638 h 897"/>
                  <a:gd name="T32" fmla="*/ 145 w 1107"/>
                  <a:gd name="T33" fmla="*/ 669 h 897"/>
                  <a:gd name="T34" fmla="*/ 110 w 1107"/>
                  <a:gd name="T35" fmla="*/ 793 h 897"/>
                  <a:gd name="T36" fmla="*/ 230 w 1107"/>
                  <a:gd name="T37" fmla="*/ 781 h 897"/>
                  <a:gd name="T38" fmla="*/ 306 w 1107"/>
                  <a:gd name="T39" fmla="*/ 785 h 897"/>
                  <a:gd name="T40" fmla="*/ 346 w 1107"/>
                  <a:gd name="T41" fmla="*/ 878 h 897"/>
                  <a:gd name="T42" fmla="*/ 440 w 1107"/>
                  <a:gd name="T43" fmla="*/ 872 h 897"/>
                  <a:gd name="T44" fmla="*/ 466 w 1107"/>
                  <a:gd name="T45" fmla="*/ 764 h 897"/>
                  <a:gd name="T46" fmla="*/ 539 w 1107"/>
                  <a:gd name="T47" fmla="*/ 755 h 897"/>
                  <a:gd name="T48" fmla="*/ 659 w 1107"/>
                  <a:gd name="T49" fmla="*/ 743 h 897"/>
                  <a:gd name="T50" fmla="*/ 263 w 1107"/>
                  <a:gd name="T51" fmla="*/ 452 h 897"/>
                  <a:gd name="T52" fmla="*/ 281 w 1107"/>
                  <a:gd name="T53" fmla="*/ 633 h 897"/>
                  <a:gd name="T54" fmla="*/ 1002 w 1107"/>
                  <a:gd name="T55" fmla="*/ 332 h 897"/>
                  <a:gd name="T56" fmla="*/ 1043 w 1107"/>
                  <a:gd name="T57" fmla="*/ 304 h 897"/>
                  <a:gd name="T58" fmla="*/ 1107 w 1107"/>
                  <a:gd name="T59" fmla="*/ 266 h 897"/>
                  <a:gd name="T60" fmla="*/ 1037 w 1107"/>
                  <a:gd name="T61" fmla="*/ 213 h 897"/>
                  <a:gd name="T62" fmla="*/ 1077 w 1107"/>
                  <a:gd name="T63" fmla="*/ 138 h 897"/>
                  <a:gd name="T64" fmla="*/ 1038 w 1107"/>
                  <a:gd name="T65" fmla="*/ 83 h 897"/>
                  <a:gd name="T66" fmla="*/ 956 w 1107"/>
                  <a:gd name="T67" fmla="*/ 91 h 897"/>
                  <a:gd name="T68" fmla="*/ 940 w 1107"/>
                  <a:gd name="T69" fmla="*/ 7 h 897"/>
                  <a:gd name="T70" fmla="*/ 872 w 1107"/>
                  <a:gd name="T71" fmla="*/ 50 h 897"/>
                  <a:gd name="T72" fmla="*/ 836 w 1107"/>
                  <a:gd name="T73" fmla="*/ 74 h 897"/>
                  <a:gd name="T74" fmla="*/ 778 w 1107"/>
                  <a:gd name="T75" fmla="*/ 35 h 897"/>
                  <a:gd name="T76" fmla="*/ 728 w 1107"/>
                  <a:gd name="T77" fmla="*/ 70 h 897"/>
                  <a:gd name="T78" fmla="*/ 744 w 1107"/>
                  <a:gd name="T79" fmla="*/ 136 h 897"/>
                  <a:gd name="T80" fmla="*/ 703 w 1107"/>
                  <a:gd name="T81" fmla="*/ 164 h 897"/>
                  <a:gd name="T82" fmla="*/ 640 w 1107"/>
                  <a:gd name="T83" fmla="*/ 203 h 897"/>
                  <a:gd name="T84" fmla="*/ 710 w 1107"/>
                  <a:gd name="T85" fmla="*/ 255 h 897"/>
                  <a:gd name="T86" fmla="*/ 712 w 1107"/>
                  <a:gd name="T87" fmla="*/ 277 h 897"/>
                  <a:gd name="T88" fmla="*/ 668 w 1107"/>
                  <a:gd name="T89" fmla="*/ 347 h 897"/>
                  <a:gd name="T90" fmla="*/ 745 w 1107"/>
                  <a:gd name="T91" fmla="*/ 361 h 897"/>
                  <a:gd name="T92" fmla="*/ 791 w 1107"/>
                  <a:gd name="T93" fmla="*/ 377 h 897"/>
                  <a:gd name="T94" fmla="*/ 799 w 1107"/>
                  <a:gd name="T95" fmla="*/ 443 h 897"/>
                  <a:gd name="T96" fmla="*/ 859 w 1107"/>
                  <a:gd name="T97" fmla="*/ 456 h 897"/>
                  <a:gd name="T98" fmla="*/ 894 w 1107"/>
                  <a:gd name="T99" fmla="*/ 393 h 897"/>
                  <a:gd name="T100" fmla="*/ 941 w 1107"/>
                  <a:gd name="T101" fmla="*/ 401 h 897"/>
                  <a:gd name="T102" fmla="*/ 1018 w 1107"/>
                  <a:gd name="T103" fmla="*/ 415 h 897"/>
                  <a:gd name="T104" fmla="*/ 825 w 1107"/>
                  <a:gd name="T105" fmla="*/ 164 h 897"/>
                  <a:gd name="T106" fmla="*/ 803 w 1107"/>
                  <a:gd name="T107" fmla="*/ 279 h 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7" h="897">
                    <a:moveTo>
                      <a:pt x="654" y="716"/>
                    </a:moveTo>
                    <a:cubicBezTo>
                      <a:pt x="616" y="670"/>
                      <a:pt x="616" y="670"/>
                      <a:pt x="616" y="670"/>
                    </a:cubicBezTo>
                    <a:cubicBezTo>
                      <a:pt x="593" y="654"/>
                      <a:pt x="603" y="638"/>
                      <a:pt x="600" y="625"/>
                    </a:cubicBezTo>
                    <a:cubicBezTo>
                      <a:pt x="600" y="625"/>
                      <a:pt x="600" y="625"/>
                      <a:pt x="600" y="625"/>
                    </a:cubicBezTo>
                    <a:cubicBezTo>
                      <a:pt x="605" y="617"/>
                      <a:pt x="611" y="609"/>
                      <a:pt x="608" y="596"/>
                    </a:cubicBezTo>
                    <a:cubicBezTo>
                      <a:pt x="618" y="580"/>
                      <a:pt x="623" y="572"/>
                      <a:pt x="649" y="567"/>
                    </a:cubicBezTo>
                    <a:cubicBezTo>
                      <a:pt x="715" y="553"/>
                      <a:pt x="715" y="553"/>
                      <a:pt x="715" y="553"/>
                    </a:cubicBezTo>
                    <a:cubicBezTo>
                      <a:pt x="728" y="550"/>
                      <a:pt x="733" y="542"/>
                      <a:pt x="730" y="529"/>
                    </a:cubicBezTo>
                    <a:cubicBezTo>
                      <a:pt x="727" y="482"/>
                      <a:pt x="727" y="482"/>
                      <a:pt x="727" y="482"/>
                    </a:cubicBezTo>
                    <a:cubicBezTo>
                      <a:pt x="724" y="469"/>
                      <a:pt x="717" y="463"/>
                      <a:pt x="701" y="453"/>
                    </a:cubicBezTo>
                    <a:cubicBezTo>
                      <a:pt x="641" y="459"/>
                      <a:pt x="641" y="459"/>
                      <a:pt x="641" y="459"/>
                    </a:cubicBezTo>
                    <a:cubicBezTo>
                      <a:pt x="620" y="457"/>
                      <a:pt x="604" y="447"/>
                      <a:pt x="601" y="434"/>
                    </a:cubicBezTo>
                    <a:cubicBezTo>
                      <a:pt x="598" y="421"/>
                      <a:pt x="590" y="416"/>
                      <a:pt x="580" y="397"/>
                    </a:cubicBezTo>
                    <a:cubicBezTo>
                      <a:pt x="577" y="384"/>
                      <a:pt x="574" y="371"/>
                      <a:pt x="584" y="355"/>
                    </a:cubicBezTo>
                    <a:cubicBezTo>
                      <a:pt x="628" y="305"/>
                      <a:pt x="628" y="305"/>
                      <a:pt x="628" y="305"/>
                    </a:cubicBezTo>
                    <a:cubicBezTo>
                      <a:pt x="634" y="297"/>
                      <a:pt x="631" y="284"/>
                      <a:pt x="623" y="279"/>
                    </a:cubicBezTo>
                    <a:cubicBezTo>
                      <a:pt x="581" y="240"/>
                      <a:pt x="581" y="240"/>
                      <a:pt x="581" y="240"/>
                    </a:cubicBezTo>
                    <a:cubicBezTo>
                      <a:pt x="573" y="235"/>
                      <a:pt x="560" y="238"/>
                      <a:pt x="547" y="240"/>
                    </a:cubicBezTo>
                    <a:cubicBezTo>
                      <a:pt x="503" y="291"/>
                      <a:pt x="503" y="291"/>
                      <a:pt x="503" y="291"/>
                    </a:cubicBezTo>
                    <a:cubicBezTo>
                      <a:pt x="484" y="302"/>
                      <a:pt x="471" y="304"/>
                      <a:pt x="463" y="299"/>
                    </a:cubicBezTo>
                    <a:cubicBezTo>
                      <a:pt x="456" y="294"/>
                      <a:pt x="435" y="292"/>
                      <a:pt x="427" y="287"/>
                    </a:cubicBezTo>
                    <a:cubicBezTo>
                      <a:pt x="419" y="282"/>
                      <a:pt x="403" y="271"/>
                      <a:pt x="400" y="258"/>
                    </a:cubicBezTo>
                    <a:cubicBezTo>
                      <a:pt x="386" y="193"/>
                      <a:pt x="386" y="193"/>
                      <a:pt x="386" y="193"/>
                    </a:cubicBezTo>
                    <a:cubicBezTo>
                      <a:pt x="384" y="180"/>
                      <a:pt x="368" y="170"/>
                      <a:pt x="368" y="170"/>
                    </a:cubicBezTo>
                    <a:cubicBezTo>
                      <a:pt x="308" y="176"/>
                      <a:pt x="308" y="176"/>
                      <a:pt x="308" y="176"/>
                    </a:cubicBezTo>
                    <a:cubicBezTo>
                      <a:pt x="308" y="176"/>
                      <a:pt x="289" y="187"/>
                      <a:pt x="292" y="200"/>
                    </a:cubicBezTo>
                    <a:cubicBezTo>
                      <a:pt x="285" y="263"/>
                      <a:pt x="285" y="263"/>
                      <a:pt x="285" y="263"/>
                    </a:cubicBezTo>
                    <a:cubicBezTo>
                      <a:pt x="291" y="289"/>
                      <a:pt x="277" y="292"/>
                      <a:pt x="272" y="300"/>
                    </a:cubicBezTo>
                    <a:cubicBezTo>
                      <a:pt x="272" y="300"/>
                      <a:pt x="272" y="300"/>
                      <a:pt x="267" y="308"/>
                    </a:cubicBezTo>
                    <a:cubicBezTo>
                      <a:pt x="259" y="302"/>
                      <a:pt x="246" y="305"/>
                      <a:pt x="241" y="313"/>
                    </a:cubicBezTo>
                    <a:cubicBezTo>
                      <a:pt x="236" y="321"/>
                      <a:pt x="236" y="321"/>
                      <a:pt x="236" y="321"/>
                    </a:cubicBezTo>
                    <a:cubicBezTo>
                      <a:pt x="223" y="324"/>
                      <a:pt x="210" y="327"/>
                      <a:pt x="194" y="317"/>
                    </a:cubicBezTo>
                    <a:cubicBezTo>
                      <a:pt x="139" y="281"/>
                      <a:pt x="139" y="281"/>
                      <a:pt x="139" y="281"/>
                    </a:cubicBezTo>
                    <a:cubicBezTo>
                      <a:pt x="131" y="276"/>
                      <a:pt x="110" y="273"/>
                      <a:pt x="104" y="281"/>
                    </a:cubicBezTo>
                    <a:cubicBezTo>
                      <a:pt x="79" y="321"/>
                      <a:pt x="79" y="321"/>
                      <a:pt x="79" y="321"/>
                    </a:cubicBezTo>
                    <a:cubicBezTo>
                      <a:pt x="66" y="324"/>
                      <a:pt x="68" y="337"/>
                      <a:pt x="79" y="355"/>
                    </a:cubicBezTo>
                    <a:cubicBezTo>
                      <a:pt x="121" y="394"/>
                      <a:pt x="121" y="394"/>
                      <a:pt x="121" y="394"/>
                    </a:cubicBezTo>
                    <a:cubicBezTo>
                      <a:pt x="140" y="417"/>
                      <a:pt x="135" y="425"/>
                      <a:pt x="132" y="446"/>
                    </a:cubicBezTo>
                    <a:cubicBezTo>
                      <a:pt x="132" y="446"/>
                      <a:pt x="132" y="446"/>
                      <a:pt x="132" y="446"/>
                    </a:cubicBezTo>
                    <a:cubicBezTo>
                      <a:pt x="127" y="454"/>
                      <a:pt x="122" y="462"/>
                      <a:pt x="117" y="470"/>
                    </a:cubicBezTo>
                    <a:cubicBezTo>
                      <a:pt x="117" y="470"/>
                      <a:pt x="117" y="470"/>
                      <a:pt x="117" y="470"/>
                    </a:cubicBezTo>
                    <a:cubicBezTo>
                      <a:pt x="120" y="483"/>
                      <a:pt x="109" y="499"/>
                      <a:pt x="83" y="505"/>
                    </a:cubicBezTo>
                    <a:cubicBezTo>
                      <a:pt x="23" y="511"/>
                      <a:pt x="23" y="511"/>
                      <a:pt x="23" y="511"/>
                    </a:cubicBezTo>
                    <a:cubicBezTo>
                      <a:pt x="10" y="514"/>
                      <a:pt x="0" y="529"/>
                      <a:pt x="2" y="543"/>
                    </a:cubicBezTo>
                    <a:cubicBezTo>
                      <a:pt x="5" y="590"/>
                      <a:pt x="5" y="590"/>
                      <a:pt x="5" y="590"/>
                    </a:cubicBezTo>
                    <a:cubicBezTo>
                      <a:pt x="8" y="603"/>
                      <a:pt x="16" y="608"/>
                      <a:pt x="37" y="610"/>
                    </a:cubicBezTo>
                    <a:cubicBezTo>
                      <a:pt x="92" y="612"/>
                      <a:pt x="92" y="612"/>
                      <a:pt x="92" y="612"/>
                    </a:cubicBezTo>
                    <a:cubicBezTo>
                      <a:pt x="113" y="614"/>
                      <a:pt x="129" y="625"/>
                      <a:pt x="132" y="638"/>
                    </a:cubicBezTo>
                    <a:cubicBezTo>
                      <a:pt x="132" y="638"/>
                      <a:pt x="132" y="638"/>
                      <a:pt x="132" y="638"/>
                    </a:cubicBezTo>
                    <a:cubicBezTo>
                      <a:pt x="140" y="643"/>
                      <a:pt x="142" y="656"/>
                      <a:pt x="150" y="661"/>
                    </a:cubicBezTo>
                    <a:cubicBezTo>
                      <a:pt x="145" y="669"/>
                      <a:pt x="145" y="669"/>
                      <a:pt x="145" y="669"/>
                    </a:cubicBezTo>
                    <a:cubicBezTo>
                      <a:pt x="153" y="674"/>
                      <a:pt x="156" y="687"/>
                      <a:pt x="140" y="711"/>
                    </a:cubicBezTo>
                    <a:cubicBezTo>
                      <a:pt x="109" y="759"/>
                      <a:pt x="109" y="759"/>
                      <a:pt x="109" y="759"/>
                    </a:cubicBezTo>
                    <a:cubicBezTo>
                      <a:pt x="99" y="775"/>
                      <a:pt x="102" y="788"/>
                      <a:pt x="110" y="793"/>
                    </a:cubicBezTo>
                    <a:cubicBezTo>
                      <a:pt x="152" y="832"/>
                      <a:pt x="152" y="832"/>
                      <a:pt x="152" y="832"/>
                    </a:cubicBezTo>
                    <a:cubicBezTo>
                      <a:pt x="160" y="837"/>
                      <a:pt x="173" y="834"/>
                      <a:pt x="178" y="826"/>
                    </a:cubicBezTo>
                    <a:cubicBezTo>
                      <a:pt x="230" y="781"/>
                      <a:pt x="230" y="781"/>
                      <a:pt x="230" y="781"/>
                    </a:cubicBezTo>
                    <a:cubicBezTo>
                      <a:pt x="248" y="770"/>
                      <a:pt x="261" y="767"/>
                      <a:pt x="269" y="772"/>
                    </a:cubicBezTo>
                    <a:cubicBezTo>
                      <a:pt x="269" y="772"/>
                      <a:pt x="269" y="772"/>
                      <a:pt x="269" y="772"/>
                    </a:cubicBezTo>
                    <a:cubicBezTo>
                      <a:pt x="282" y="769"/>
                      <a:pt x="298" y="779"/>
                      <a:pt x="306" y="785"/>
                    </a:cubicBezTo>
                    <a:cubicBezTo>
                      <a:pt x="306" y="785"/>
                      <a:pt x="306" y="785"/>
                      <a:pt x="306" y="785"/>
                    </a:cubicBezTo>
                    <a:cubicBezTo>
                      <a:pt x="319" y="782"/>
                      <a:pt x="327" y="787"/>
                      <a:pt x="332" y="813"/>
                    </a:cubicBezTo>
                    <a:cubicBezTo>
                      <a:pt x="346" y="878"/>
                      <a:pt x="346" y="878"/>
                      <a:pt x="346" y="878"/>
                    </a:cubicBezTo>
                    <a:cubicBezTo>
                      <a:pt x="349" y="892"/>
                      <a:pt x="357" y="897"/>
                      <a:pt x="370" y="894"/>
                    </a:cubicBezTo>
                    <a:cubicBezTo>
                      <a:pt x="425" y="896"/>
                      <a:pt x="425" y="896"/>
                      <a:pt x="425" y="896"/>
                    </a:cubicBezTo>
                    <a:cubicBezTo>
                      <a:pt x="430" y="888"/>
                      <a:pt x="443" y="885"/>
                      <a:pt x="440" y="872"/>
                    </a:cubicBezTo>
                    <a:cubicBezTo>
                      <a:pt x="440" y="804"/>
                      <a:pt x="440" y="804"/>
                      <a:pt x="440" y="804"/>
                    </a:cubicBezTo>
                    <a:cubicBezTo>
                      <a:pt x="442" y="783"/>
                      <a:pt x="460" y="772"/>
                      <a:pt x="466" y="764"/>
                    </a:cubicBezTo>
                    <a:cubicBezTo>
                      <a:pt x="466" y="764"/>
                      <a:pt x="466" y="764"/>
                      <a:pt x="466" y="764"/>
                    </a:cubicBezTo>
                    <a:cubicBezTo>
                      <a:pt x="479" y="761"/>
                      <a:pt x="492" y="758"/>
                      <a:pt x="497" y="750"/>
                    </a:cubicBezTo>
                    <a:cubicBezTo>
                      <a:pt x="497" y="750"/>
                      <a:pt x="497" y="750"/>
                      <a:pt x="497" y="750"/>
                    </a:cubicBezTo>
                    <a:cubicBezTo>
                      <a:pt x="510" y="747"/>
                      <a:pt x="523" y="745"/>
                      <a:pt x="539" y="755"/>
                    </a:cubicBezTo>
                    <a:cubicBezTo>
                      <a:pt x="594" y="791"/>
                      <a:pt x="594" y="791"/>
                      <a:pt x="594" y="791"/>
                    </a:cubicBezTo>
                    <a:cubicBezTo>
                      <a:pt x="602" y="796"/>
                      <a:pt x="623" y="798"/>
                      <a:pt x="628" y="790"/>
                    </a:cubicBezTo>
                    <a:cubicBezTo>
                      <a:pt x="659" y="743"/>
                      <a:pt x="659" y="743"/>
                      <a:pt x="659" y="743"/>
                    </a:cubicBezTo>
                    <a:cubicBezTo>
                      <a:pt x="659" y="743"/>
                      <a:pt x="669" y="727"/>
                      <a:pt x="654" y="716"/>
                    </a:cubicBezTo>
                    <a:close/>
                    <a:moveTo>
                      <a:pt x="281" y="633"/>
                    </a:moveTo>
                    <a:cubicBezTo>
                      <a:pt x="223" y="584"/>
                      <a:pt x="219" y="502"/>
                      <a:pt x="263" y="452"/>
                    </a:cubicBezTo>
                    <a:cubicBezTo>
                      <a:pt x="313" y="393"/>
                      <a:pt x="399" y="382"/>
                      <a:pt x="457" y="431"/>
                    </a:cubicBezTo>
                    <a:cubicBezTo>
                      <a:pt x="507" y="475"/>
                      <a:pt x="518" y="561"/>
                      <a:pt x="469" y="619"/>
                    </a:cubicBezTo>
                    <a:cubicBezTo>
                      <a:pt x="420" y="678"/>
                      <a:pt x="339" y="682"/>
                      <a:pt x="281" y="633"/>
                    </a:cubicBezTo>
                    <a:close/>
                    <a:moveTo>
                      <a:pt x="1019" y="398"/>
                    </a:moveTo>
                    <a:cubicBezTo>
                      <a:pt x="1004" y="362"/>
                      <a:pt x="1004" y="362"/>
                      <a:pt x="1004" y="362"/>
                    </a:cubicBezTo>
                    <a:cubicBezTo>
                      <a:pt x="992" y="348"/>
                      <a:pt x="1002" y="340"/>
                      <a:pt x="1002" y="332"/>
                    </a:cubicBezTo>
                    <a:cubicBezTo>
                      <a:pt x="1002" y="332"/>
                      <a:pt x="1002" y="332"/>
                      <a:pt x="1002" y="332"/>
                    </a:cubicBezTo>
                    <a:cubicBezTo>
                      <a:pt x="1007" y="328"/>
                      <a:pt x="1011" y="324"/>
                      <a:pt x="1012" y="315"/>
                    </a:cubicBezTo>
                    <a:cubicBezTo>
                      <a:pt x="1021" y="307"/>
                      <a:pt x="1026" y="303"/>
                      <a:pt x="1043" y="304"/>
                    </a:cubicBezTo>
                    <a:cubicBezTo>
                      <a:pt x="1086" y="307"/>
                      <a:pt x="1086" y="307"/>
                      <a:pt x="1086" y="307"/>
                    </a:cubicBezTo>
                    <a:cubicBezTo>
                      <a:pt x="1095" y="308"/>
                      <a:pt x="1099" y="304"/>
                      <a:pt x="1100" y="295"/>
                    </a:cubicBezTo>
                    <a:cubicBezTo>
                      <a:pt x="1107" y="266"/>
                      <a:pt x="1107" y="266"/>
                      <a:pt x="1107" y="266"/>
                    </a:cubicBezTo>
                    <a:cubicBezTo>
                      <a:pt x="1107" y="257"/>
                      <a:pt x="1103" y="252"/>
                      <a:pt x="1095" y="243"/>
                    </a:cubicBezTo>
                    <a:cubicBezTo>
                      <a:pt x="1057" y="236"/>
                      <a:pt x="1057" y="236"/>
                      <a:pt x="1057" y="236"/>
                    </a:cubicBezTo>
                    <a:cubicBezTo>
                      <a:pt x="1044" y="231"/>
                      <a:pt x="1036" y="222"/>
                      <a:pt x="1037" y="213"/>
                    </a:cubicBezTo>
                    <a:cubicBezTo>
                      <a:pt x="1038" y="205"/>
                      <a:pt x="1034" y="200"/>
                      <a:pt x="1030" y="187"/>
                    </a:cubicBezTo>
                    <a:cubicBezTo>
                      <a:pt x="1031" y="178"/>
                      <a:pt x="1032" y="170"/>
                      <a:pt x="1041" y="162"/>
                    </a:cubicBezTo>
                    <a:cubicBezTo>
                      <a:pt x="1077" y="138"/>
                      <a:pt x="1077" y="138"/>
                      <a:pt x="1077" y="138"/>
                    </a:cubicBezTo>
                    <a:cubicBezTo>
                      <a:pt x="1082" y="134"/>
                      <a:pt x="1083" y="126"/>
                      <a:pt x="1079" y="121"/>
                    </a:cubicBezTo>
                    <a:cubicBezTo>
                      <a:pt x="1059" y="89"/>
                      <a:pt x="1059" y="89"/>
                      <a:pt x="1059" y="89"/>
                    </a:cubicBezTo>
                    <a:cubicBezTo>
                      <a:pt x="1055" y="85"/>
                      <a:pt x="1047" y="84"/>
                      <a:pt x="1038" y="83"/>
                    </a:cubicBezTo>
                    <a:cubicBezTo>
                      <a:pt x="1002" y="107"/>
                      <a:pt x="1002" y="107"/>
                      <a:pt x="1002" y="107"/>
                    </a:cubicBezTo>
                    <a:cubicBezTo>
                      <a:pt x="989" y="110"/>
                      <a:pt x="980" y="110"/>
                      <a:pt x="976" y="105"/>
                    </a:cubicBezTo>
                    <a:cubicBezTo>
                      <a:pt x="972" y="100"/>
                      <a:pt x="960" y="95"/>
                      <a:pt x="956" y="91"/>
                    </a:cubicBezTo>
                    <a:cubicBezTo>
                      <a:pt x="952" y="86"/>
                      <a:pt x="944" y="77"/>
                      <a:pt x="944" y="68"/>
                    </a:cubicBezTo>
                    <a:cubicBezTo>
                      <a:pt x="948" y="25"/>
                      <a:pt x="948" y="25"/>
                      <a:pt x="948" y="25"/>
                    </a:cubicBezTo>
                    <a:cubicBezTo>
                      <a:pt x="948" y="17"/>
                      <a:pt x="940" y="7"/>
                      <a:pt x="940" y="7"/>
                    </a:cubicBezTo>
                    <a:cubicBezTo>
                      <a:pt x="902" y="0"/>
                      <a:pt x="902" y="0"/>
                      <a:pt x="902" y="0"/>
                    </a:cubicBezTo>
                    <a:cubicBezTo>
                      <a:pt x="902" y="0"/>
                      <a:pt x="889" y="4"/>
                      <a:pt x="888" y="12"/>
                    </a:cubicBezTo>
                    <a:cubicBezTo>
                      <a:pt x="872" y="50"/>
                      <a:pt x="872" y="50"/>
                      <a:pt x="872" y="50"/>
                    </a:cubicBezTo>
                    <a:cubicBezTo>
                      <a:pt x="871" y="67"/>
                      <a:pt x="862" y="67"/>
                      <a:pt x="858" y="71"/>
                    </a:cubicBezTo>
                    <a:cubicBezTo>
                      <a:pt x="858" y="71"/>
                      <a:pt x="858" y="71"/>
                      <a:pt x="853" y="75"/>
                    </a:cubicBezTo>
                    <a:cubicBezTo>
                      <a:pt x="849" y="70"/>
                      <a:pt x="840" y="70"/>
                      <a:pt x="836" y="74"/>
                    </a:cubicBezTo>
                    <a:cubicBezTo>
                      <a:pt x="831" y="78"/>
                      <a:pt x="831" y="78"/>
                      <a:pt x="831" y="78"/>
                    </a:cubicBezTo>
                    <a:cubicBezTo>
                      <a:pt x="822" y="77"/>
                      <a:pt x="814" y="76"/>
                      <a:pt x="806" y="67"/>
                    </a:cubicBezTo>
                    <a:cubicBezTo>
                      <a:pt x="778" y="35"/>
                      <a:pt x="778" y="35"/>
                      <a:pt x="778" y="35"/>
                    </a:cubicBezTo>
                    <a:cubicBezTo>
                      <a:pt x="774" y="30"/>
                      <a:pt x="762" y="25"/>
                      <a:pt x="757" y="29"/>
                    </a:cubicBezTo>
                    <a:cubicBezTo>
                      <a:pt x="734" y="49"/>
                      <a:pt x="734" y="49"/>
                      <a:pt x="734" y="49"/>
                    </a:cubicBezTo>
                    <a:cubicBezTo>
                      <a:pt x="725" y="49"/>
                      <a:pt x="725" y="57"/>
                      <a:pt x="728" y="70"/>
                    </a:cubicBezTo>
                    <a:cubicBezTo>
                      <a:pt x="747" y="102"/>
                      <a:pt x="747" y="102"/>
                      <a:pt x="747" y="102"/>
                    </a:cubicBezTo>
                    <a:cubicBezTo>
                      <a:pt x="754" y="120"/>
                      <a:pt x="750" y="124"/>
                      <a:pt x="744" y="136"/>
                    </a:cubicBezTo>
                    <a:cubicBezTo>
                      <a:pt x="744" y="136"/>
                      <a:pt x="744" y="136"/>
                      <a:pt x="744" y="136"/>
                    </a:cubicBezTo>
                    <a:cubicBezTo>
                      <a:pt x="740" y="140"/>
                      <a:pt x="735" y="144"/>
                      <a:pt x="731" y="148"/>
                    </a:cubicBezTo>
                    <a:cubicBezTo>
                      <a:pt x="731" y="148"/>
                      <a:pt x="731" y="148"/>
                      <a:pt x="731" y="148"/>
                    </a:cubicBezTo>
                    <a:cubicBezTo>
                      <a:pt x="730" y="157"/>
                      <a:pt x="721" y="165"/>
                      <a:pt x="703" y="164"/>
                    </a:cubicBezTo>
                    <a:cubicBezTo>
                      <a:pt x="665" y="157"/>
                      <a:pt x="665" y="157"/>
                      <a:pt x="665" y="157"/>
                    </a:cubicBezTo>
                    <a:cubicBezTo>
                      <a:pt x="656" y="156"/>
                      <a:pt x="647" y="164"/>
                      <a:pt x="647" y="173"/>
                    </a:cubicBezTo>
                    <a:cubicBezTo>
                      <a:pt x="640" y="203"/>
                      <a:pt x="640" y="203"/>
                      <a:pt x="640" y="203"/>
                    </a:cubicBezTo>
                    <a:cubicBezTo>
                      <a:pt x="639" y="211"/>
                      <a:pt x="643" y="216"/>
                      <a:pt x="656" y="221"/>
                    </a:cubicBezTo>
                    <a:cubicBezTo>
                      <a:pt x="690" y="232"/>
                      <a:pt x="690" y="232"/>
                      <a:pt x="690" y="232"/>
                    </a:cubicBezTo>
                    <a:cubicBezTo>
                      <a:pt x="702" y="237"/>
                      <a:pt x="710" y="246"/>
                      <a:pt x="710" y="255"/>
                    </a:cubicBezTo>
                    <a:cubicBezTo>
                      <a:pt x="710" y="255"/>
                      <a:pt x="710" y="255"/>
                      <a:pt x="710" y="255"/>
                    </a:cubicBezTo>
                    <a:cubicBezTo>
                      <a:pt x="714" y="260"/>
                      <a:pt x="713" y="268"/>
                      <a:pt x="717" y="273"/>
                    </a:cubicBezTo>
                    <a:cubicBezTo>
                      <a:pt x="712" y="277"/>
                      <a:pt x="712" y="277"/>
                      <a:pt x="712" y="277"/>
                    </a:cubicBezTo>
                    <a:cubicBezTo>
                      <a:pt x="716" y="281"/>
                      <a:pt x="716" y="290"/>
                      <a:pt x="702" y="302"/>
                    </a:cubicBezTo>
                    <a:cubicBezTo>
                      <a:pt x="674" y="326"/>
                      <a:pt x="674" y="326"/>
                      <a:pt x="674" y="326"/>
                    </a:cubicBezTo>
                    <a:cubicBezTo>
                      <a:pt x="665" y="334"/>
                      <a:pt x="664" y="343"/>
                      <a:pt x="668" y="347"/>
                    </a:cubicBezTo>
                    <a:cubicBezTo>
                      <a:pt x="687" y="379"/>
                      <a:pt x="687" y="379"/>
                      <a:pt x="687" y="379"/>
                    </a:cubicBezTo>
                    <a:cubicBezTo>
                      <a:pt x="691" y="383"/>
                      <a:pt x="700" y="384"/>
                      <a:pt x="704" y="380"/>
                    </a:cubicBezTo>
                    <a:cubicBezTo>
                      <a:pt x="745" y="361"/>
                      <a:pt x="745" y="361"/>
                      <a:pt x="745" y="361"/>
                    </a:cubicBezTo>
                    <a:cubicBezTo>
                      <a:pt x="758" y="358"/>
                      <a:pt x="767" y="358"/>
                      <a:pt x="771" y="363"/>
                    </a:cubicBezTo>
                    <a:cubicBezTo>
                      <a:pt x="771" y="363"/>
                      <a:pt x="771" y="363"/>
                      <a:pt x="771" y="363"/>
                    </a:cubicBezTo>
                    <a:cubicBezTo>
                      <a:pt x="779" y="364"/>
                      <a:pt x="787" y="373"/>
                      <a:pt x="791" y="377"/>
                    </a:cubicBezTo>
                    <a:cubicBezTo>
                      <a:pt x="791" y="377"/>
                      <a:pt x="791" y="377"/>
                      <a:pt x="791" y="377"/>
                    </a:cubicBezTo>
                    <a:cubicBezTo>
                      <a:pt x="800" y="378"/>
                      <a:pt x="804" y="383"/>
                      <a:pt x="802" y="400"/>
                    </a:cubicBezTo>
                    <a:cubicBezTo>
                      <a:pt x="799" y="443"/>
                      <a:pt x="799" y="443"/>
                      <a:pt x="799" y="443"/>
                    </a:cubicBezTo>
                    <a:cubicBezTo>
                      <a:pt x="798" y="451"/>
                      <a:pt x="802" y="456"/>
                      <a:pt x="811" y="457"/>
                    </a:cubicBezTo>
                    <a:cubicBezTo>
                      <a:pt x="845" y="468"/>
                      <a:pt x="845" y="468"/>
                      <a:pt x="845" y="468"/>
                    </a:cubicBezTo>
                    <a:cubicBezTo>
                      <a:pt x="849" y="464"/>
                      <a:pt x="858" y="464"/>
                      <a:pt x="859" y="456"/>
                    </a:cubicBezTo>
                    <a:cubicBezTo>
                      <a:pt x="871" y="413"/>
                      <a:pt x="871" y="413"/>
                      <a:pt x="871" y="413"/>
                    </a:cubicBezTo>
                    <a:cubicBezTo>
                      <a:pt x="876" y="401"/>
                      <a:pt x="889" y="397"/>
                      <a:pt x="894" y="393"/>
                    </a:cubicBezTo>
                    <a:cubicBezTo>
                      <a:pt x="894" y="393"/>
                      <a:pt x="894" y="393"/>
                      <a:pt x="894" y="393"/>
                    </a:cubicBezTo>
                    <a:cubicBezTo>
                      <a:pt x="902" y="394"/>
                      <a:pt x="911" y="395"/>
                      <a:pt x="916" y="391"/>
                    </a:cubicBezTo>
                    <a:cubicBezTo>
                      <a:pt x="916" y="391"/>
                      <a:pt x="916" y="391"/>
                      <a:pt x="916" y="391"/>
                    </a:cubicBezTo>
                    <a:cubicBezTo>
                      <a:pt x="924" y="391"/>
                      <a:pt x="933" y="392"/>
                      <a:pt x="941" y="401"/>
                    </a:cubicBezTo>
                    <a:cubicBezTo>
                      <a:pt x="969" y="433"/>
                      <a:pt x="969" y="433"/>
                      <a:pt x="969" y="433"/>
                    </a:cubicBezTo>
                    <a:cubicBezTo>
                      <a:pt x="973" y="438"/>
                      <a:pt x="985" y="443"/>
                      <a:pt x="990" y="439"/>
                    </a:cubicBezTo>
                    <a:cubicBezTo>
                      <a:pt x="1018" y="415"/>
                      <a:pt x="1018" y="415"/>
                      <a:pt x="1018" y="415"/>
                    </a:cubicBezTo>
                    <a:cubicBezTo>
                      <a:pt x="1018" y="415"/>
                      <a:pt x="1027" y="407"/>
                      <a:pt x="1019" y="398"/>
                    </a:cubicBezTo>
                    <a:close/>
                    <a:moveTo>
                      <a:pt x="803" y="279"/>
                    </a:moveTo>
                    <a:cubicBezTo>
                      <a:pt x="776" y="238"/>
                      <a:pt x="788" y="187"/>
                      <a:pt x="825" y="164"/>
                    </a:cubicBezTo>
                    <a:cubicBezTo>
                      <a:pt x="866" y="136"/>
                      <a:pt x="921" y="144"/>
                      <a:pt x="948" y="185"/>
                    </a:cubicBezTo>
                    <a:cubicBezTo>
                      <a:pt x="972" y="221"/>
                      <a:pt x="963" y="277"/>
                      <a:pt x="922" y="304"/>
                    </a:cubicBezTo>
                    <a:cubicBezTo>
                      <a:pt x="881" y="332"/>
                      <a:pt x="830" y="320"/>
                      <a:pt x="803" y="27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68574" tIns="34287" rIns="68574" bIns="34287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400" b="1" dirty="0">
                  <a:solidFill>
                    <a:srgbClr val="2173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Donut 3"/>
              <p:cNvSpPr>
                <a:spLocks noChangeAspect="1"/>
              </p:cNvSpPr>
              <p:nvPr/>
            </p:nvSpPr>
            <p:spPr bwMode="auto">
              <a:xfrm>
                <a:off x="6979484" y="6331744"/>
                <a:ext cx="274320" cy="251192"/>
              </a:xfrm>
              <a:custGeom>
                <a:avLst/>
                <a:gdLst/>
                <a:ahLst/>
                <a:cxnLst/>
                <a:rect l="l" t="t" r="r" b="b"/>
                <a:pathLst>
                  <a:path w="1409956" h="1291077">
                    <a:moveTo>
                      <a:pt x="956401" y="78410"/>
                    </a:moveTo>
                    <a:cubicBezTo>
                      <a:pt x="747518" y="78410"/>
                      <a:pt x="578184" y="247744"/>
                      <a:pt x="578184" y="456627"/>
                    </a:cubicBezTo>
                    <a:cubicBezTo>
                      <a:pt x="578184" y="665510"/>
                      <a:pt x="747518" y="834844"/>
                      <a:pt x="956401" y="834844"/>
                    </a:cubicBezTo>
                    <a:cubicBezTo>
                      <a:pt x="1165284" y="834844"/>
                      <a:pt x="1334618" y="665510"/>
                      <a:pt x="1334618" y="456627"/>
                    </a:cubicBezTo>
                    <a:cubicBezTo>
                      <a:pt x="1334618" y="247744"/>
                      <a:pt x="1165284" y="78410"/>
                      <a:pt x="956401" y="78410"/>
                    </a:cubicBezTo>
                    <a:close/>
                    <a:moveTo>
                      <a:pt x="952756" y="0"/>
                    </a:moveTo>
                    <a:cubicBezTo>
                      <a:pt x="1205261" y="0"/>
                      <a:pt x="1409956" y="204695"/>
                      <a:pt x="1409956" y="457200"/>
                    </a:cubicBezTo>
                    <a:cubicBezTo>
                      <a:pt x="1409956" y="709705"/>
                      <a:pt x="1205261" y="914400"/>
                      <a:pt x="952756" y="914400"/>
                    </a:cubicBezTo>
                    <a:cubicBezTo>
                      <a:pt x="862133" y="914400"/>
                      <a:pt x="777669" y="888034"/>
                      <a:pt x="707132" y="841746"/>
                    </a:cubicBezTo>
                    <a:lnTo>
                      <a:pt x="136495" y="1280102"/>
                    </a:lnTo>
                    <a:cubicBezTo>
                      <a:pt x="21896" y="1327168"/>
                      <a:pt x="-44029" y="1213730"/>
                      <a:pt x="33797" y="1113182"/>
                    </a:cubicBezTo>
                    <a:lnTo>
                      <a:pt x="568587" y="703518"/>
                    </a:lnTo>
                    <a:cubicBezTo>
                      <a:pt x="522087" y="632814"/>
                      <a:pt x="495556" y="548105"/>
                      <a:pt x="495556" y="457200"/>
                    </a:cubicBezTo>
                    <a:cubicBezTo>
                      <a:pt x="495556" y="204695"/>
                      <a:pt x="700251" y="0"/>
                      <a:pt x="952756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Freeform 21"/>
              <p:cNvSpPr>
                <a:spLocks noChangeAspect="1"/>
              </p:cNvSpPr>
              <p:nvPr/>
            </p:nvSpPr>
            <p:spPr bwMode="black">
              <a:xfrm>
                <a:off x="8211622" y="6323038"/>
                <a:ext cx="274320" cy="268605"/>
              </a:xfrm>
              <a:custGeom>
                <a:avLst/>
                <a:gdLst>
                  <a:gd name="connsiteX0" fmla="*/ 3713863 w 4893730"/>
                  <a:gd name="connsiteY0" fmla="*/ 2130808 h 4791777"/>
                  <a:gd name="connsiteX1" fmla="*/ 4426142 w 4893730"/>
                  <a:gd name="connsiteY1" fmla="*/ 2130808 h 4791777"/>
                  <a:gd name="connsiteX2" fmla="*/ 4598071 w 4893730"/>
                  <a:gd name="connsiteY2" fmla="*/ 2301547 h 4791777"/>
                  <a:gd name="connsiteX3" fmla="*/ 4598071 w 4893730"/>
                  <a:gd name="connsiteY3" fmla="*/ 3886978 h 4791777"/>
                  <a:gd name="connsiteX4" fmla="*/ 4426142 w 4893730"/>
                  <a:gd name="connsiteY4" fmla="*/ 4057717 h 4791777"/>
                  <a:gd name="connsiteX5" fmla="*/ 3713863 w 4893730"/>
                  <a:gd name="connsiteY5" fmla="*/ 4057717 h 4791777"/>
                  <a:gd name="connsiteX6" fmla="*/ 3517372 w 4893730"/>
                  <a:gd name="connsiteY6" fmla="*/ 3886978 h 4791777"/>
                  <a:gd name="connsiteX7" fmla="*/ 3517372 w 4893730"/>
                  <a:gd name="connsiteY7" fmla="*/ 2301547 h 4791777"/>
                  <a:gd name="connsiteX8" fmla="*/ 3713863 w 4893730"/>
                  <a:gd name="connsiteY8" fmla="*/ 2130808 h 4791777"/>
                  <a:gd name="connsiteX9" fmla="*/ 904368 w 4893730"/>
                  <a:gd name="connsiteY9" fmla="*/ 1223432 h 4791777"/>
                  <a:gd name="connsiteX10" fmla="*/ 1609930 w 4893730"/>
                  <a:gd name="connsiteY10" fmla="*/ 1223432 h 4791777"/>
                  <a:gd name="connsiteX11" fmla="*/ 1804567 w 4893730"/>
                  <a:gd name="connsiteY11" fmla="*/ 1394467 h 4791777"/>
                  <a:gd name="connsiteX12" fmla="*/ 1804567 w 4893730"/>
                  <a:gd name="connsiteY12" fmla="*/ 3886683 h 4791777"/>
                  <a:gd name="connsiteX13" fmla="*/ 1609930 w 4893730"/>
                  <a:gd name="connsiteY13" fmla="*/ 4057717 h 4791777"/>
                  <a:gd name="connsiteX14" fmla="*/ 904368 w 4893730"/>
                  <a:gd name="connsiteY14" fmla="*/ 4057717 h 4791777"/>
                  <a:gd name="connsiteX15" fmla="*/ 734060 w 4893730"/>
                  <a:gd name="connsiteY15" fmla="*/ 3886683 h 4791777"/>
                  <a:gd name="connsiteX16" fmla="*/ 734060 w 4893730"/>
                  <a:gd name="connsiteY16" fmla="*/ 1394467 h 4791777"/>
                  <a:gd name="connsiteX17" fmla="*/ 904368 w 4893730"/>
                  <a:gd name="connsiteY17" fmla="*/ 1223432 h 4791777"/>
                  <a:gd name="connsiteX18" fmla="*/ 2325453 w 4893730"/>
                  <a:gd name="connsiteY18" fmla="*/ 316050 h 4791777"/>
                  <a:gd name="connsiteX19" fmla="*/ 3031014 w 4893730"/>
                  <a:gd name="connsiteY19" fmla="*/ 316050 h 4791777"/>
                  <a:gd name="connsiteX20" fmla="*/ 3201322 w 4893730"/>
                  <a:gd name="connsiteY20" fmla="*/ 487238 h 4791777"/>
                  <a:gd name="connsiteX21" fmla="*/ 3201322 w 4893730"/>
                  <a:gd name="connsiteY21" fmla="*/ 3886530 h 4791777"/>
                  <a:gd name="connsiteX22" fmla="*/ 3031014 w 4893730"/>
                  <a:gd name="connsiteY22" fmla="*/ 4057717 h 4791777"/>
                  <a:gd name="connsiteX23" fmla="*/ 2325453 w 4893730"/>
                  <a:gd name="connsiteY23" fmla="*/ 4057717 h 4791777"/>
                  <a:gd name="connsiteX24" fmla="*/ 2130815 w 4893730"/>
                  <a:gd name="connsiteY24" fmla="*/ 3886530 h 4791777"/>
                  <a:gd name="connsiteX25" fmla="*/ 2130815 w 4893730"/>
                  <a:gd name="connsiteY25" fmla="*/ 487238 h 4791777"/>
                  <a:gd name="connsiteX26" fmla="*/ 2325453 w 4893730"/>
                  <a:gd name="connsiteY26" fmla="*/ 316050 h 4791777"/>
                  <a:gd name="connsiteX27" fmla="*/ 269155 w 4893730"/>
                  <a:gd name="connsiteY27" fmla="*/ 0 h 4791777"/>
                  <a:gd name="connsiteX28" fmla="*/ 538311 w 4893730"/>
                  <a:gd name="connsiteY28" fmla="*/ 268927 h 4791777"/>
                  <a:gd name="connsiteX29" fmla="*/ 538311 w 4893730"/>
                  <a:gd name="connsiteY29" fmla="*/ 4253925 h 4791777"/>
                  <a:gd name="connsiteX30" fmla="*/ 4624575 w 4893730"/>
                  <a:gd name="connsiteY30" fmla="*/ 4253925 h 4791777"/>
                  <a:gd name="connsiteX31" fmla="*/ 4893730 w 4893730"/>
                  <a:gd name="connsiteY31" fmla="*/ 4522851 h 4791777"/>
                  <a:gd name="connsiteX32" fmla="*/ 4624575 w 4893730"/>
                  <a:gd name="connsiteY32" fmla="*/ 4791777 h 4791777"/>
                  <a:gd name="connsiteX33" fmla="*/ 269155 w 4893730"/>
                  <a:gd name="connsiteY33" fmla="*/ 4791777 h 4791777"/>
                  <a:gd name="connsiteX34" fmla="*/ 0 w 4893730"/>
                  <a:gd name="connsiteY34" fmla="*/ 4522851 h 4791777"/>
                  <a:gd name="connsiteX35" fmla="*/ 0 w 4893730"/>
                  <a:gd name="connsiteY35" fmla="*/ 268927 h 4791777"/>
                  <a:gd name="connsiteX36" fmla="*/ 269155 w 4893730"/>
                  <a:gd name="connsiteY36" fmla="*/ 0 h 4791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893730" h="4791777">
                    <a:moveTo>
                      <a:pt x="3713863" y="2130808"/>
                    </a:moveTo>
                    <a:cubicBezTo>
                      <a:pt x="3713863" y="2130808"/>
                      <a:pt x="3713863" y="2130808"/>
                      <a:pt x="4426142" y="2130808"/>
                    </a:cubicBezTo>
                    <a:cubicBezTo>
                      <a:pt x="4524387" y="2130808"/>
                      <a:pt x="4598071" y="2203982"/>
                      <a:pt x="4598071" y="2301547"/>
                    </a:cubicBezTo>
                    <a:cubicBezTo>
                      <a:pt x="4598071" y="2301547"/>
                      <a:pt x="4598071" y="2301547"/>
                      <a:pt x="4598071" y="3886978"/>
                    </a:cubicBezTo>
                    <a:cubicBezTo>
                      <a:pt x="4598071" y="3984543"/>
                      <a:pt x="4524387" y="4057717"/>
                      <a:pt x="4426142" y="4057717"/>
                    </a:cubicBezTo>
                    <a:cubicBezTo>
                      <a:pt x="4426142" y="4057717"/>
                      <a:pt x="4426142" y="4057717"/>
                      <a:pt x="3713863" y="4057717"/>
                    </a:cubicBezTo>
                    <a:cubicBezTo>
                      <a:pt x="3615618" y="4057717"/>
                      <a:pt x="3517372" y="3984543"/>
                      <a:pt x="3517372" y="3886978"/>
                    </a:cubicBezTo>
                    <a:cubicBezTo>
                      <a:pt x="3517372" y="3886978"/>
                      <a:pt x="3517372" y="3886978"/>
                      <a:pt x="3517372" y="2301547"/>
                    </a:cubicBezTo>
                    <a:cubicBezTo>
                      <a:pt x="3517372" y="2203982"/>
                      <a:pt x="3615618" y="2130808"/>
                      <a:pt x="3713863" y="2130808"/>
                    </a:cubicBezTo>
                    <a:close/>
                    <a:moveTo>
                      <a:pt x="904368" y="1223432"/>
                    </a:moveTo>
                    <a:cubicBezTo>
                      <a:pt x="904368" y="1223432"/>
                      <a:pt x="904368" y="1223432"/>
                      <a:pt x="1609930" y="1223432"/>
                    </a:cubicBezTo>
                    <a:cubicBezTo>
                      <a:pt x="1731578" y="1223432"/>
                      <a:pt x="1804567" y="1296733"/>
                      <a:pt x="1804567" y="1394467"/>
                    </a:cubicBezTo>
                    <a:cubicBezTo>
                      <a:pt x="1804567" y="1394467"/>
                      <a:pt x="1804567" y="1394467"/>
                      <a:pt x="1804567" y="3886683"/>
                    </a:cubicBezTo>
                    <a:cubicBezTo>
                      <a:pt x="1804567" y="3984417"/>
                      <a:pt x="1731578" y="4057717"/>
                      <a:pt x="1609930" y="4057717"/>
                    </a:cubicBezTo>
                    <a:cubicBezTo>
                      <a:pt x="1609930" y="4057717"/>
                      <a:pt x="1609930" y="4057717"/>
                      <a:pt x="904368" y="4057717"/>
                    </a:cubicBezTo>
                    <a:cubicBezTo>
                      <a:pt x="807049" y="4057717"/>
                      <a:pt x="734060" y="3984417"/>
                      <a:pt x="734060" y="3886683"/>
                    </a:cubicBezTo>
                    <a:cubicBezTo>
                      <a:pt x="734060" y="3886683"/>
                      <a:pt x="734060" y="3886683"/>
                      <a:pt x="734060" y="1394467"/>
                    </a:cubicBezTo>
                    <a:cubicBezTo>
                      <a:pt x="734060" y="1296733"/>
                      <a:pt x="807049" y="1223432"/>
                      <a:pt x="904368" y="1223432"/>
                    </a:cubicBezTo>
                    <a:close/>
                    <a:moveTo>
                      <a:pt x="2325453" y="316050"/>
                    </a:moveTo>
                    <a:cubicBezTo>
                      <a:pt x="2325453" y="316050"/>
                      <a:pt x="2325453" y="316050"/>
                      <a:pt x="3031014" y="316050"/>
                    </a:cubicBezTo>
                    <a:cubicBezTo>
                      <a:pt x="3128333" y="316050"/>
                      <a:pt x="3201322" y="389416"/>
                      <a:pt x="3201322" y="487238"/>
                    </a:cubicBezTo>
                    <a:cubicBezTo>
                      <a:pt x="3201322" y="487238"/>
                      <a:pt x="3201322" y="487238"/>
                      <a:pt x="3201322" y="3886530"/>
                    </a:cubicBezTo>
                    <a:cubicBezTo>
                      <a:pt x="3201322" y="3984351"/>
                      <a:pt x="3128333" y="4057717"/>
                      <a:pt x="3031014" y="4057717"/>
                    </a:cubicBezTo>
                    <a:cubicBezTo>
                      <a:pt x="3031014" y="4057717"/>
                      <a:pt x="3031014" y="4057717"/>
                      <a:pt x="2325453" y="4057717"/>
                    </a:cubicBezTo>
                    <a:cubicBezTo>
                      <a:pt x="2203804" y="4057717"/>
                      <a:pt x="2130815" y="3984351"/>
                      <a:pt x="2130815" y="3886530"/>
                    </a:cubicBezTo>
                    <a:cubicBezTo>
                      <a:pt x="2130815" y="3886530"/>
                      <a:pt x="2130815" y="3886530"/>
                      <a:pt x="2130815" y="487238"/>
                    </a:cubicBezTo>
                    <a:cubicBezTo>
                      <a:pt x="2130815" y="389416"/>
                      <a:pt x="2203804" y="316050"/>
                      <a:pt x="2325453" y="316050"/>
                    </a:cubicBezTo>
                    <a:close/>
                    <a:moveTo>
                      <a:pt x="269155" y="0"/>
                    </a:moveTo>
                    <a:cubicBezTo>
                      <a:pt x="415967" y="0"/>
                      <a:pt x="538311" y="122239"/>
                      <a:pt x="538311" y="268927"/>
                    </a:cubicBezTo>
                    <a:cubicBezTo>
                      <a:pt x="538311" y="268927"/>
                      <a:pt x="538311" y="268927"/>
                      <a:pt x="538311" y="4253925"/>
                    </a:cubicBezTo>
                    <a:cubicBezTo>
                      <a:pt x="538311" y="4253925"/>
                      <a:pt x="538311" y="4253925"/>
                      <a:pt x="4624575" y="4253925"/>
                    </a:cubicBezTo>
                    <a:cubicBezTo>
                      <a:pt x="4771387" y="4253925"/>
                      <a:pt x="4893730" y="4376164"/>
                      <a:pt x="4893730" y="4522851"/>
                    </a:cubicBezTo>
                    <a:cubicBezTo>
                      <a:pt x="4893730" y="4669538"/>
                      <a:pt x="4771387" y="4791777"/>
                      <a:pt x="4624575" y="4791777"/>
                    </a:cubicBezTo>
                    <a:cubicBezTo>
                      <a:pt x="4624575" y="4791777"/>
                      <a:pt x="4624575" y="4791777"/>
                      <a:pt x="269155" y="4791777"/>
                    </a:cubicBezTo>
                    <a:cubicBezTo>
                      <a:pt x="122344" y="4791777"/>
                      <a:pt x="0" y="4669538"/>
                      <a:pt x="0" y="4522851"/>
                    </a:cubicBezTo>
                    <a:cubicBezTo>
                      <a:pt x="0" y="4522851"/>
                      <a:pt x="0" y="4522851"/>
                      <a:pt x="0" y="268927"/>
                    </a:cubicBezTo>
                    <a:cubicBezTo>
                      <a:pt x="0" y="122239"/>
                      <a:pt x="122344" y="0"/>
                      <a:pt x="269155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37148" tIns="109719" rIns="137148" bIns="10971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99261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cs typeface="Segoe UI" pitchFamily="34" charset="0"/>
                </a:endParaRPr>
              </a:p>
            </p:txBody>
          </p:sp>
          <p:sp>
            <p:nvSpPr>
              <p:cNvPr id="44" name="Freeform 22"/>
              <p:cNvSpPr>
                <a:spLocks noChangeAspect="1"/>
              </p:cNvSpPr>
              <p:nvPr/>
            </p:nvSpPr>
            <p:spPr bwMode="black">
              <a:xfrm>
                <a:off x="9361766" y="6323038"/>
                <a:ext cx="274320" cy="284173"/>
              </a:xfrm>
              <a:custGeom>
                <a:avLst/>
                <a:gdLst>
                  <a:gd name="T0" fmla="*/ 539 w 669"/>
                  <a:gd name="T1" fmla="*/ 5 h 693"/>
                  <a:gd name="T2" fmla="*/ 640 w 669"/>
                  <a:gd name="T3" fmla="*/ 55 h 693"/>
                  <a:gd name="T4" fmla="*/ 603 w 669"/>
                  <a:gd name="T5" fmla="*/ 195 h 693"/>
                  <a:gd name="T6" fmla="*/ 490 w 669"/>
                  <a:gd name="T7" fmla="*/ 188 h 693"/>
                  <a:gd name="T8" fmla="*/ 479 w 669"/>
                  <a:gd name="T9" fmla="*/ 176 h 693"/>
                  <a:gd name="T10" fmla="*/ 213 w 669"/>
                  <a:gd name="T11" fmla="*/ 330 h 693"/>
                  <a:gd name="T12" fmla="*/ 218 w 669"/>
                  <a:gd name="T13" fmla="*/ 345 h 693"/>
                  <a:gd name="T14" fmla="*/ 218 w 669"/>
                  <a:gd name="T15" fmla="*/ 375 h 693"/>
                  <a:gd name="T16" fmla="*/ 209 w 669"/>
                  <a:gd name="T17" fmla="*/ 402 h 693"/>
                  <a:gd name="T18" fmla="*/ 369 w 669"/>
                  <a:gd name="T19" fmla="*/ 503 h 693"/>
                  <a:gd name="T20" fmla="*/ 373 w 669"/>
                  <a:gd name="T21" fmla="*/ 498 h 693"/>
                  <a:gd name="T22" fmla="*/ 456 w 669"/>
                  <a:gd name="T23" fmla="*/ 475 h 693"/>
                  <a:gd name="T24" fmla="*/ 494 w 669"/>
                  <a:gd name="T25" fmla="*/ 489 h 693"/>
                  <a:gd name="T26" fmla="*/ 527 w 669"/>
                  <a:gd name="T27" fmla="*/ 630 h 693"/>
                  <a:gd name="T28" fmla="*/ 386 w 669"/>
                  <a:gd name="T29" fmla="*/ 663 h 693"/>
                  <a:gd name="T30" fmla="*/ 339 w 669"/>
                  <a:gd name="T31" fmla="*/ 560 h 693"/>
                  <a:gd name="T32" fmla="*/ 345 w 669"/>
                  <a:gd name="T33" fmla="*/ 544 h 693"/>
                  <a:gd name="T34" fmla="*/ 177 w 669"/>
                  <a:gd name="T35" fmla="*/ 439 h 693"/>
                  <a:gd name="T36" fmla="*/ 168 w 669"/>
                  <a:gd name="T37" fmla="*/ 446 h 693"/>
                  <a:gd name="T38" fmla="*/ 28 w 669"/>
                  <a:gd name="T39" fmla="*/ 409 h 693"/>
                  <a:gd name="T40" fmla="*/ 65 w 669"/>
                  <a:gd name="T41" fmla="*/ 269 h 693"/>
                  <a:gd name="T42" fmla="*/ 178 w 669"/>
                  <a:gd name="T43" fmla="*/ 276 h 693"/>
                  <a:gd name="T44" fmla="*/ 189 w 669"/>
                  <a:gd name="T45" fmla="*/ 288 h 693"/>
                  <a:gd name="T46" fmla="*/ 455 w 669"/>
                  <a:gd name="T47" fmla="*/ 134 h 693"/>
                  <a:gd name="T48" fmla="*/ 450 w 669"/>
                  <a:gd name="T49" fmla="*/ 119 h 693"/>
                  <a:gd name="T50" fmla="*/ 501 w 669"/>
                  <a:gd name="T51" fmla="*/ 18 h 693"/>
                  <a:gd name="T52" fmla="*/ 539 w 669"/>
                  <a:gd name="T53" fmla="*/ 5 h 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69" h="693">
                    <a:moveTo>
                      <a:pt x="539" y="5"/>
                    </a:moveTo>
                    <a:cubicBezTo>
                      <a:pt x="579" y="0"/>
                      <a:pt x="619" y="19"/>
                      <a:pt x="640" y="55"/>
                    </a:cubicBezTo>
                    <a:cubicBezTo>
                      <a:pt x="669" y="104"/>
                      <a:pt x="652" y="167"/>
                      <a:pt x="603" y="195"/>
                    </a:cubicBezTo>
                    <a:cubicBezTo>
                      <a:pt x="566" y="216"/>
                      <a:pt x="522" y="212"/>
                      <a:pt x="490" y="188"/>
                    </a:cubicBezTo>
                    <a:cubicBezTo>
                      <a:pt x="479" y="176"/>
                      <a:pt x="479" y="176"/>
                      <a:pt x="479" y="176"/>
                    </a:cubicBezTo>
                    <a:cubicBezTo>
                      <a:pt x="213" y="330"/>
                      <a:pt x="213" y="330"/>
                      <a:pt x="213" y="330"/>
                    </a:cubicBezTo>
                    <a:cubicBezTo>
                      <a:pt x="218" y="345"/>
                      <a:pt x="218" y="345"/>
                      <a:pt x="218" y="345"/>
                    </a:cubicBezTo>
                    <a:cubicBezTo>
                      <a:pt x="219" y="355"/>
                      <a:pt x="219" y="365"/>
                      <a:pt x="218" y="375"/>
                    </a:cubicBezTo>
                    <a:cubicBezTo>
                      <a:pt x="209" y="402"/>
                      <a:pt x="209" y="402"/>
                      <a:pt x="209" y="402"/>
                    </a:cubicBezTo>
                    <a:cubicBezTo>
                      <a:pt x="369" y="503"/>
                      <a:pt x="369" y="503"/>
                      <a:pt x="369" y="503"/>
                    </a:cubicBezTo>
                    <a:cubicBezTo>
                      <a:pt x="373" y="498"/>
                      <a:pt x="373" y="498"/>
                      <a:pt x="373" y="498"/>
                    </a:cubicBezTo>
                    <a:cubicBezTo>
                      <a:pt x="396" y="479"/>
                      <a:pt x="427" y="470"/>
                      <a:pt x="456" y="475"/>
                    </a:cubicBezTo>
                    <a:cubicBezTo>
                      <a:pt x="470" y="477"/>
                      <a:pt x="482" y="482"/>
                      <a:pt x="494" y="489"/>
                    </a:cubicBezTo>
                    <a:cubicBezTo>
                      <a:pt x="542" y="519"/>
                      <a:pt x="557" y="583"/>
                      <a:pt x="527" y="630"/>
                    </a:cubicBezTo>
                    <a:cubicBezTo>
                      <a:pt x="497" y="678"/>
                      <a:pt x="433" y="693"/>
                      <a:pt x="386" y="663"/>
                    </a:cubicBezTo>
                    <a:cubicBezTo>
                      <a:pt x="350" y="640"/>
                      <a:pt x="333" y="599"/>
                      <a:pt x="339" y="560"/>
                    </a:cubicBezTo>
                    <a:cubicBezTo>
                      <a:pt x="345" y="544"/>
                      <a:pt x="345" y="544"/>
                      <a:pt x="345" y="544"/>
                    </a:cubicBezTo>
                    <a:cubicBezTo>
                      <a:pt x="177" y="439"/>
                      <a:pt x="177" y="439"/>
                      <a:pt x="177" y="439"/>
                    </a:cubicBezTo>
                    <a:cubicBezTo>
                      <a:pt x="168" y="446"/>
                      <a:pt x="168" y="446"/>
                      <a:pt x="168" y="446"/>
                    </a:cubicBezTo>
                    <a:cubicBezTo>
                      <a:pt x="119" y="475"/>
                      <a:pt x="56" y="458"/>
                      <a:pt x="28" y="409"/>
                    </a:cubicBezTo>
                    <a:cubicBezTo>
                      <a:pt x="0" y="360"/>
                      <a:pt x="16" y="297"/>
                      <a:pt x="65" y="269"/>
                    </a:cubicBezTo>
                    <a:cubicBezTo>
                      <a:pt x="102" y="248"/>
                      <a:pt x="147" y="252"/>
                      <a:pt x="178" y="276"/>
                    </a:cubicBezTo>
                    <a:cubicBezTo>
                      <a:pt x="189" y="288"/>
                      <a:pt x="189" y="288"/>
                      <a:pt x="189" y="288"/>
                    </a:cubicBezTo>
                    <a:cubicBezTo>
                      <a:pt x="455" y="134"/>
                      <a:pt x="455" y="134"/>
                      <a:pt x="455" y="134"/>
                    </a:cubicBezTo>
                    <a:cubicBezTo>
                      <a:pt x="450" y="119"/>
                      <a:pt x="450" y="119"/>
                      <a:pt x="450" y="119"/>
                    </a:cubicBezTo>
                    <a:cubicBezTo>
                      <a:pt x="445" y="80"/>
                      <a:pt x="464" y="39"/>
                      <a:pt x="501" y="18"/>
                    </a:cubicBezTo>
                    <a:cubicBezTo>
                      <a:pt x="513" y="11"/>
                      <a:pt x="526" y="6"/>
                      <a:pt x="539" y="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68574" tIns="34287" rIns="68574" bIns="34287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4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Rectangle 10"/>
              <p:cNvSpPr/>
              <p:nvPr/>
            </p:nvSpPr>
            <p:spPr>
              <a:xfrm>
                <a:off x="5817276" y="5493145"/>
                <a:ext cx="344599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367">
                  <a:spcAft>
                    <a:spcPts val="588"/>
                  </a:spcAft>
                </a:pPr>
                <a:r>
                  <a:rPr lang="en-US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Power BI Desktop</a:t>
                </a:r>
                <a:r>
                  <a:rPr lang="zh-CN" altLang="en-US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（桌面版）</a:t>
                </a:r>
                <a:endParaRPr lang="en-US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5194852" y="5510697"/>
                <a:ext cx="5009322" cy="1294295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7" name="等腰三角形 46"/>
          <p:cNvSpPr/>
          <p:nvPr/>
        </p:nvSpPr>
        <p:spPr>
          <a:xfrm flipV="1">
            <a:off x="5748483" y="5303847"/>
            <a:ext cx="3829068" cy="183382"/>
          </a:xfrm>
          <a:prstGeom prst="triangl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7771718" y="1866366"/>
            <a:ext cx="2753896" cy="3396812"/>
          </a:xfrm>
          <a:prstGeom prst="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492727" y="4394080"/>
            <a:ext cx="1480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在线网站</a:t>
            </a:r>
          </a:p>
        </p:txBody>
      </p:sp>
      <p:sp>
        <p:nvSpPr>
          <p:cNvPr id="52" name="圆角矩形 51"/>
          <p:cNvSpPr/>
          <p:nvPr/>
        </p:nvSpPr>
        <p:spPr>
          <a:xfrm>
            <a:off x="2948070" y="2037785"/>
            <a:ext cx="1872076" cy="1147889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Isosceles Triangle 48"/>
          <p:cNvSpPr/>
          <p:nvPr/>
        </p:nvSpPr>
        <p:spPr bwMode="auto">
          <a:xfrm rot="16200000" flipV="1">
            <a:off x="2601195" y="2543372"/>
            <a:ext cx="218865" cy="109433"/>
          </a:xfrm>
          <a:prstGeom prst="triangle">
            <a:avLst/>
          </a:prstGeom>
          <a:solidFill>
            <a:srgbClr val="00B050"/>
          </a:solidFill>
          <a:ln w="3175" cap="flat" cmpd="sng" algn="ctr">
            <a:solidFill>
              <a:srgbClr val="217346"/>
            </a:solidFill>
            <a:prstDash val="solid"/>
          </a:ln>
          <a:effectLst/>
        </p:spPr>
        <p:txBody>
          <a:bodyPr vert="vert" wrap="none" lIns="0" tIns="45720" rIns="0" bIns="0" rtlCol="0" anchor="t"/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IN" sz="1400" dirty="0">
              <a:solidFill>
                <a:srgbClr val="31B4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3189771" y="2961725"/>
            <a:ext cx="1571575" cy="50938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PowerPivot</a:t>
            </a:r>
          </a:p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建模和分析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320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47" grpId="0" animBg="1"/>
      <p:bldP spid="48" grpId="0" animBg="1"/>
      <p:bldP spid="49" grpId="0"/>
      <p:bldP spid="52" grpId="0" animBg="1"/>
      <p:bldP spid="56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标题 1"/>
          <p:cNvSpPr txBox="1">
            <a:spLocks/>
          </p:cNvSpPr>
          <p:nvPr/>
        </p:nvSpPr>
        <p:spPr>
          <a:xfrm>
            <a:off x="191088" y="97079"/>
            <a:ext cx="10714206" cy="1123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1.2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Power BI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系列产品相关介绍</a:t>
            </a:r>
          </a:p>
        </p:txBody>
      </p:sp>
      <p:cxnSp>
        <p:nvCxnSpPr>
          <p:cNvPr id="150" name="直接连接符 149"/>
          <p:cNvCxnSpPr/>
          <p:nvPr/>
        </p:nvCxnSpPr>
        <p:spPr>
          <a:xfrm>
            <a:off x="288437" y="1086016"/>
            <a:ext cx="3565546" cy="0"/>
          </a:xfrm>
          <a:prstGeom prst="line">
            <a:avLst/>
          </a:prstGeom>
          <a:ln w="25400">
            <a:solidFill>
              <a:srgbClr val="F2C8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1" name="图片 15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094" y="295228"/>
            <a:ext cx="2605309" cy="109813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048" y="1515684"/>
            <a:ext cx="7676748" cy="433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34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91088" y="97079"/>
            <a:ext cx="10714206" cy="1123950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1.2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Power BI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系列产品相关介绍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288437" y="1086016"/>
            <a:ext cx="3565546" cy="0"/>
          </a:xfrm>
          <a:prstGeom prst="line">
            <a:avLst/>
          </a:prstGeom>
          <a:ln w="25400">
            <a:solidFill>
              <a:srgbClr val="F2C8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378" y="309883"/>
            <a:ext cx="2605309" cy="109813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06416" y="1510453"/>
            <a:ext cx="14200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注册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906416" y="2731915"/>
            <a:ext cx="30790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安装、设置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906416" y="5163161"/>
            <a:ext cx="1486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697090" y="167305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国内版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514591" y="167304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国际版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10402" y="3947538"/>
            <a:ext cx="28320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Excel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202369" y="4066779"/>
            <a:ext cx="67029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专业增强版，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Office365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ProPlus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Office365 E3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E5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053764" y="539261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官网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514591" y="539596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网络资源</a:t>
            </a:r>
          </a:p>
        </p:txBody>
      </p:sp>
      <p:sp>
        <p:nvSpPr>
          <p:cNvPr id="13" name="等腰三角形 12"/>
          <p:cNvSpPr/>
          <p:nvPr/>
        </p:nvSpPr>
        <p:spPr>
          <a:xfrm>
            <a:off x="455639" y="1764978"/>
            <a:ext cx="292359" cy="211494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>
            <a:off x="455639" y="3011100"/>
            <a:ext cx="292359" cy="211494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>
            <a:off x="455638" y="5482824"/>
            <a:ext cx="292359" cy="211494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>
            <a:off x="455639" y="4185822"/>
            <a:ext cx="292359" cy="211494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353817" y="2500582"/>
            <a:ext cx="6809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https://www.microsoft.com/china/powerbi/</a:t>
            </a:r>
            <a:endParaRPr lang="zh-CN" altLang="en-US" sz="2400" b="1" dirty="0">
              <a:highlight>
                <a:srgbClr val="FFFF00"/>
              </a:highlight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353817" y="3102178"/>
            <a:ext cx="6809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https://powerbi.microsoft.com/zh-cn/</a:t>
            </a:r>
            <a:endParaRPr lang="zh-CN" altLang="en-US" sz="24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4006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91087" y="97079"/>
            <a:ext cx="11135673" cy="1123950"/>
          </a:xfrm>
        </p:spPr>
        <p:txBody>
          <a:bodyPr>
            <a:no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1.2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Power BI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整合您的数据，让数据产生价值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288437" y="1086016"/>
            <a:ext cx="3565546" cy="0"/>
          </a:xfrm>
          <a:prstGeom prst="line">
            <a:avLst/>
          </a:prstGeom>
          <a:ln w="25400">
            <a:solidFill>
              <a:srgbClr val="F2C8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472375" y="334330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数据孤岛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33344" y="4634290"/>
            <a:ext cx="31585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现在，数据同步更新，及时掌握最新数据动态。 </a:t>
            </a:r>
          </a:p>
        </p:txBody>
      </p:sp>
      <p:sp>
        <p:nvSpPr>
          <p:cNvPr id="8" name="矩形 7"/>
          <p:cNvSpPr/>
          <p:nvPr/>
        </p:nvSpPr>
        <p:spPr>
          <a:xfrm>
            <a:off x="7633344" y="1953193"/>
            <a:ext cx="27359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将所有的关键数据整合并可视化，高效获取洞察</a:t>
            </a:r>
          </a:p>
        </p:txBody>
      </p:sp>
      <p:sp>
        <p:nvSpPr>
          <p:cNvPr id="9" name="矩形 8"/>
          <p:cNvSpPr/>
          <p:nvPr/>
        </p:nvSpPr>
        <p:spPr>
          <a:xfrm>
            <a:off x="983179" y="1948377"/>
            <a:ext cx="23643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多种数据建立关联，产生更多价值。</a:t>
            </a:r>
          </a:p>
        </p:txBody>
      </p:sp>
      <p:sp>
        <p:nvSpPr>
          <p:cNvPr id="11" name="矩形 10"/>
          <p:cNvSpPr/>
          <p:nvPr/>
        </p:nvSpPr>
        <p:spPr>
          <a:xfrm>
            <a:off x="7633344" y="3343300"/>
            <a:ext cx="22806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集中化的数据管理，高效，可靠</a:t>
            </a:r>
          </a:p>
        </p:txBody>
      </p:sp>
      <p:sp>
        <p:nvSpPr>
          <p:cNvPr id="12" name="矩形 11"/>
          <p:cNvSpPr/>
          <p:nvPr/>
        </p:nvSpPr>
        <p:spPr>
          <a:xfrm>
            <a:off x="983179" y="4634290"/>
            <a:ext cx="23643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过去的方法，繁琐地导出或记录在表格上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30135" y="3123072"/>
            <a:ext cx="2542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数据驱动业务，数据并不只是结果，而是要用数据指导广告投放。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403" y="1247346"/>
            <a:ext cx="4363970" cy="402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1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标题 1"/>
          <p:cNvSpPr txBox="1">
            <a:spLocks/>
          </p:cNvSpPr>
          <p:nvPr/>
        </p:nvSpPr>
        <p:spPr>
          <a:xfrm>
            <a:off x="191088" y="97079"/>
            <a:ext cx="10714206" cy="1123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1.4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提升报表颜值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仪表盘、报表设计、配色通用原则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288437" y="1086016"/>
            <a:ext cx="3565546" cy="0"/>
          </a:xfrm>
          <a:prstGeom prst="line">
            <a:avLst/>
          </a:prstGeom>
          <a:ln w="25400">
            <a:solidFill>
              <a:srgbClr val="F2C8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37" y="1327628"/>
            <a:ext cx="8273779" cy="489531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557" y="1564694"/>
            <a:ext cx="5027976" cy="502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4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标题 1"/>
          <p:cNvSpPr txBox="1">
            <a:spLocks/>
          </p:cNvSpPr>
          <p:nvPr/>
        </p:nvSpPr>
        <p:spPr>
          <a:xfrm>
            <a:off x="191088" y="97079"/>
            <a:ext cx="10714206" cy="1123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1.4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提升报表颜值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仪表盘、报表设计、配色通用原则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288437" y="1086016"/>
            <a:ext cx="3565546" cy="0"/>
          </a:xfrm>
          <a:prstGeom prst="line">
            <a:avLst/>
          </a:prstGeom>
          <a:ln w="25400">
            <a:solidFill>
              <a:srgbClr val="F2C8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676" y="1299485"/>
            <a:ext cx="4346825" cy="252396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924" y="3964423"/>
            <a:ext cx="4325013" cy="25239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676" y="3964424"/>
            <a:ext cx="4352921" cy="252396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782" y="1221029"/>
            <a:ext cx="4181295" cy="259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7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3060</TotalTime>
  <Words>424</Words>
  <Application>Microsoft Office PowerPoint</Application>
  <PresentationFormat>宽屏</PresentationFormat>
  <Paragraphs>80</Paragraphs>
  <Slides>14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Microsoft YaHei UI</vt:lpstr>
      <vt:lpstr>Microsoft YaHei UI Light</vt:lpstr>
      <vt:lpstr>等线</vt:lpstr>
      <vt:lpstr>等线 Light</vt:lpstr>
      <vt:lpstr>微软雅黑</vt:lpstr>
      <vt:lpstr>Arial</vt:lpstr>
      <vt:lpstr>Segoe UI</vt:lpstr>
      <vt:lpstr>Office 主题​​</vt:lpstr>
      <vt:lpstr>PowerPoint 演示文稿</vt:lpstr>
      <vt:lpstr>第一章：Power BI + SEM  颠覆你的 数据分析方法观</vt:lpstr>
      <vt:lpstr>1.1： Power BI SEM案例展示及课程案例背景</vt:lpstr>
      <vt:lpstr>1.2： Power BI 系列产品相关介绍</vt:lpstr>
      <vt:lpstr>PowerPoint 演示文稿</vt:lpstr>
      <vt:lpstr>1.2： Power BI 系列产品相关介绍</vt:lpstr>
      <vt:lpstr>1.2：用Power BI整合您的数据，让数据产生价值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方誉</dc:creator>
  <cp:lastModifiedBy>方誉</cp:lastModifiedBy>
  <cp:revision>43</cp:revision>
  <dcterms:created xsi:type="dcterms:W3CDTF">2017-07-26T12:25:09Z</dcterms:created>
  <dcterms:modified xsi:type="dcterms:W3CDTF">2017-09-09T02:27:48Z</dcterms:modified>
</cp:coreProperties>
</file>